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088197781" r:id="rId6"/>
    <p:sldId id="2088197783" r:id="rId7"/>
    <p:sldId id="2088197787" r:id="rId8"/>
    <p:sldId id="2088197798" r:id="rId9"/>
    <p:sldId id="2088197820" r:id="rId10"/>
    <p:sldId id="2088197801" r:id="rId11"/>
    <p:sldId id="2088197790" r:id="rId12"/>
    <p:sldId id="2088197785" r:id="rId13"/>
    <p:sldId id="2088197791" r:id="rId14"/>
    <p:sldId id="2088197821" r:id="rId15"/>
    <p:sldId id="2088197822" r:id="rId16"/>
    <p:sldId id="2088197823" r:id="rId17"/>
    <p:sldId id="2088197789" r:id="rId18"/>
    <p:sldId id="2088197824" r:id="rId19"/>
    <p:sldId id="2088197826" r:id="rId20"/>
    <p:sldId id="2088197827" r:id="rId21"/>
    <p:sldId id="2088197828" r:id="rId22"/>
    <p:sldId id="2088197831" r:id="rId23"/>
    <p:sldId id="2088197829" r:id="rId24"/>
    <p:sldId id="2088197830" r:id="rId25"/>
    <p:sldId id="2088197833" r:id="rId26"/>
    <p:sldId id="2088197832" r:id="rId27"/>
    <p:sldId id="2088197834" r:id="rId28"/>
    <p:sldId id="2088197839" r:id="rId29"/>
    <p:sldId id="2088197840" r:id="rId30"/>
    <p:sldId id="2088197836" r:id="rId31"/>
    <p:sldId id="2088197837" r:id="rId32"/>
    <p:sldId id="2088197841" r:id="rId33"/>
    <p:sldId id="2088197842" r:id="rId34"/>
    <p:sldId id="2088197784" r:id="rId35"/>
    <p:sldId id="2088197825" r:id="rId36"/>
    <p:sldId id="2088197838" r:id="rId37"/>
    <p:sldId id="2088197843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 pager" id="{6B375ED1-EBE5-49DF-8637-8827D2BC8760}">
          <p14:sldIdLst/>
        </p14:section>
        <p14:section name="quick introduction" id="{A93065B9-EA70-41CC-B9BA-540FF495D669}">
          <p14:sldIdLst>
            <p14:sldId id="256"/>
          </p14:sldIdLst>
        </p14:section>
        <p14:section name="introduction" id="{AD09D7E6-90DE-48C2-8033-775267CF6E42}">
          <p14:sldIdLst>
            <p14:sldId id="2088197781"/>
            <p14:sldId id="2088197783"/>
            <p14:sldId id="2088197787"/>
          </p14:sldIdLst>
        </p14:section>
        <p14:section name="state-of-the-art" id="{E2EFB11A-AC52-4E93-8CA7-A306EBA1A696}">
          <p14:sldIdLst>
            <p14:sldId id="2088197798"/>
            <p14:sldId id="2088197820"/>
            <p14:sldId id="2088197801"/>
          </p14:sldIdLst>
        </p14:section>
        <p14:section name="Test systems" id="{D8162EE5-8CC3-4C88-99DF-1469010C9DCA}">
          <p14:sldIdLst>
            <p14:sldId id="2088197790"/>
            <p14:sldId id="2088197785"/>
            <p14:sldId id="2088197791"/>
          </p14:sldIdLst>
        </p14:section>
        <p14:section name="1-VSC test system" id="{B7BD41E6-756A-4C7C-B618-7E61E98C87E6}">
          <p14:sldIdLst>
            <p14:sldId id="2088197821"/>
            <p14:sldId id="2088197822"/>
            <p14:sldId id="2088197823"/>
          </p14:sldIdLst>
        </p14:section>
        <p14:section name="4-VSC test system" id="{954B6BAC-ACC9-4B35-9D38-C6A60D3D53EE}">
          <p14:sldIdLst>
            <p14:sldId id="2088197789"/>
            <p14:sldId id="2088197824"/>
            <p14:sldId id="2088197826"/>
            <p14:sldId id="2088197827"/>
          </p14:sldIdLst>
        </p14:section>
        <p14:section name="Nordic test system" id="{ADAA08A7-5B34-49BA-A10D-F776D641F491}">
          <p14:sldIdLst>
            <p14:sldId id="2088197828"/>
            <p14:sldId id="2088197831"/>
            <p14:sldId id="2088197829"/>
            <p14:sldId id="2088197830"/>
            <p14:sldId id="2088197833"/>
            <p14:sldId id="2088197832"/>
            <p14:sldId id="2088197834"/>
            <p14:sldId id="2088197839"/>
            <p14:sldId id="2088197840"/>
            <p14:sldId id="2088197836"/>
            <p14:sldId id="2088197837"/>
            <p14:sldId id="2088197841"/>
            <p14:sldId id="2088197842"/>
            <p14:sldId id="2088197784"/>
          </p14:sldIdLst>
        </p14:section>
        <p14:section name="appendices" id="{CA470B9C-22C0-4F02-9235-038341B488CB}">
          <p14:sldIdLst>
            <p14:sldId id="2088197825"/>
            <p14:sldId id="2088197838"/>
            <p14:sldId id="20881978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6D9"/>
    <a:srgbClr val="4AB5C4"/>
    <a:srgbClr val="029676"/>
    <a:srgbClr val="8AB833"/>
    <a:srgbClr val="DAE6CD"/>
    <a:srgbClr val="FF8181"/>
    <a:srgbClr val="538135"/>
    <a:srgbClr val="58A53C"/>
    <a:srgbClr val="0989B1"/>
    <a:srgbClr val="80C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483BE-8FB2-4A4B-B36E-4773F7AF4F5F}" v="3" dt="2025-07-08T12:55:53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71176" autoAdjust="0"/>
  </p:normalViewPr>
  <p:slideViewPr>
    <p:cSldViewPr snapToGrid="0">
      <p:cViewPr varScale="1">
        <p:scale>
          <a:sx n="75" d="100"/>
          <a:sy n="75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02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lde Bongrain" userId="8e942218-feec-4712-b4a0-f29c2e935b4e" providerId="ADAL" clId="{231483BE-8FB2-4A4B-B36E-4773F7AF4F5F}"/>
    <pc:docChg chg="custSel addSld modSld">
      <pc:chgData name="Mathilde Bongrain" userId="8e942218-feec-4712-b4a0-f29c2e935b4e" providerId="ADAL" clId="{231483BE-8FB2-4A4B-B36E-4773F7AF4F5F}" dt="2025-07-08T12:56:20.404" v="629" actId="14100"/>
      <pc:docMkLst>
        <pc:docMk/>
      </pc:docMkLst>
      <pc:sldChg chg="modSp mod">
        <pc:chgData name="Mathilde Bongrain" userId="8e942218-feec-4712-b4a0-f29c2e935b4e" providerId="ADAL" clId="{231483BE-8FB2-4A4B-B36E-4773F7AF4F5F}" dt="2025-07-08T12:22:56.800" v="590"/>
        <pc:sldMkLst>
          <pc:docMk/>
          <pc:sldMk cId="2712159716" sldId="2088197789"/>
        </pc:sldMkLst>
        <pc:spChg chg="mod">
          <ac:chgData name="Mathilde Bongrain" userId="8e942218-feec-4712-b4a0-f29c2e935b4e" providerId="ADAL" clId="{231483BE-8FB2-4A4B-B36E-4773F7AF4F5F}" dt="2025-07-08T12:22:56.800" v="590"/>
          <ac:spMkLst>
            <pc:docMk/>
            <pc:sldMk cId="2712159716" sldId="2088197789"/>
            <ac:spMk id="3" creationId="{1410D279-1BF7-6CD3-2F23-EB5B83EBB665}"/>
          </ac:spMkLst>
        </pc:spChg>
      </pc:sldChg>
      <pc:sldChg chg="modNotesTx">
        <pc:chgData name="Mathilde Bongrain" userId="8e942218-feec-4712-b4a0-f29c2e935b4e" providerId="ADAL" clId="{231483BE-8FB2-4A4B-B36E-4773F7AF4F5F}" dt="2025-07-08T09:36:34.601" v="125" actId="20577"/>
        <pc:sldMkLst>
          <pc:docMk/>
          <pc:sldMk cId="2508205434" sldId="2088197821"/>
        </pc:sldMkLst>
      </pc:sldChg>
      <pc:sldChg chg="modNotesTx">
        <pc:chgData name="Mathilde Bongrain" userId="8e942218-feec-4712-b4a0-f29c2e935b4e" providerId="ADAL" clId="{231483BE-8FB2-4A4B-B36E-4773F7AF4F5F}" dt="2025-07-08T09:48:10.025" v="542" actId="20577"/>
        <pc:sldMkLst>
          <pc:docMk/>
          <pc:sldMk cId="3590054256" sldId="2088197824"/>
        </pc:sldMkLst>
      </pc:sldChg>
      <pc:sldChg chg="modSp mod">
        <pc:chgData name="Mathilde Bongrain" userId="8e942218-feec-4712-b4a0-f29c2e935b4e" providerId="ADAL" clId="{231483BE-8FB2-4A4B-B36E-4773F7AF4F5F}" dt="2025-07-08T12:26:14.713" v="602" actId="1038"/>
        <pc:sldMkLst>
          <pc:docMk/>
          <pc:sldMk cId="1042806332" sldId="2088197826"/>
        </pc:sldMkLst>
        <pc:picChg chg="mod">
          <ac:chgData name="Mathilde Bongrain" userId="8e942218-feec-4712-b4a0-f29c2e935b4e" providerId="ADAL" clId="{231483BE-8FB2-4A4B-B36E-4773F7AF4F5F}" dt="2025-07-08T12:26:14.713" v="602" actId="1038"/>
          <ac:picMkLst>
            <pc:docMk/>
            <pc:sldMk cId="1042806332" sldId="2088197826"/>
            <ac:picMk id="9" creationId="{6B79CF16-1673-1D17-F032-1F03747A13BD}"/>
          </ac:picMkLst>
        </pc:picChg>
        <pc:picChg chg="mod">
          <ac:chgData name="Mathilde Bongrain" userId="8e942218-feec-4712-b4a0-f29c2e935b4e" providerId="ADAL" clId="{231483BE-8FB2-4A4B-B36E-4773F7AF4F5F}" dt="2025-07-08T12:26:12.210" v="592" actId="1076"/>
          <ac:picMkLst>
            <pc:docMk/>
            <pc:sldMk cId="1042806332" sldId="2088197826"/>
            <ac:picMk id="17" creationId="{9BC60AAB-1AEB-A1CC-17EA-33ECAAA98341}"/>
          </ac:picMkLst>
        </pc:picChg>
      </pc:sldChg>
      <pc:sldChg chg="modNotesTx">
        <pc:chgData name="Mathilde Bongrain" userId="8e942218-feec-4712-b4a0-f29c2e935b4e" providerId="ADAL" clId="{231483BE-8FB2-4A4B-B36E-4773F7AF4F5F}" dt="2025-07-08T09:45:35.363" v="540" actId="20577"/>
        <pc:sldMkLst>
          <pc:docMk/>
          <pc:sldMk cId="220412257" sldId="2088197827"/>
        </pc:sldMkLst>
      </pc:sldChg>
      <pc:sldChg chg="addSp delSp modSp add mod">
        <pc:chgData name="Mathilde Bongrain" userId="8e942218-feec-4712-b4a0-f29c2e935b4e" providerId="ADAL" clId="{231483BE-8FB2-4A4B-B36E-4773F7AF4F5F}" dt="2025-07-08T12:56:20.404" v="629" actId="14100"/>
        <pc:sldMkLst>
          <pc:docMk/>
          <pc:sldMk cId="2268838176" sldId="2088197843"/>
        </pc:sldMkLst>
        <pc:spChg chg="mod">
          <ac:chgData name="Mathilde Bongrain" userId="8e942218-feec-4712-b4a0-f29c2e935b4e" providerId="ADAL" clId="{231483BE-8FB2-4A4B-B36E-4773F7AF4F5F}" dt="2025-07-08T12:56:11.746" v="626" actId="20577"/>
          <ac:spMkLst>
            <pc:docMk/>
            <pc:sldMk cId="2268838176" sldId="2088197843"/>
            <ac:spMk id="2" creationId="{D3F952EB-2E5A-F4E7-2337-9457083B612F}"/>
          </ac:spMkLst>
        </pc:spChg>
        <pc:spChg chg="del">
          <ac:chgData name="Mathilde Bongrain" userId="8e942218-feec-4712-b4a0-f29c2e935b4e" providerId="ADAL" clId="{231483BE-8FB2-4A4B-B36E-4773F7AF4F5F}" dt="2025-07-08T12:56:15.543" v="627" actId="478"/>
          <ac:spMkLst>
            <pc:docMk/>
            <pc:sldMk cId="2268838176" sldId="2088197843"/>
            <ac:spMk id="3" creationId="{98932509-CE07-D320-AA86-FBA3D9D6BB4B}"/>
          </ac:spMkLst>
        </pc:spChg>
        <pc:spChg chg="add mod">
          <ac:chgData name="Mathilde Bongrain" userId="8e942218-feec-4712-b4a0-f29c2e935b4e" providerId="ADAL" clId="{231483BE-8FB2-4A4B-B36E-4773F7AF4F5F}" dt="2025-07-08T12:56:15.543" v="627" actId="478"/>
          <ac:spMkLst>
            <pc:docMk/>
            <pc:sldMk cId="2268838176" sldId="2088197843"/>
            <ac:spMk id="7" creationId="{CF595DCB-B7C1-7CCE-BD6E-E9A5B227BD40}"/>
          </ac:spMkLst>
        </pc:spChg>
        <pc:picChg chg="add mod">
          <ac:chgData name="Mathilde Bongrain" userId="8e942218-feec-4712-b4a0-f29c2e935b4e" providerId="ADAL" clId="{231483BE-8FB2-4A4B-B36E-4773F7AF4F5F}" dt="2025-07-08T12:56:20.404" v="629" actId="14100"/>
          <ac:picMkLst>
            <pc:docMk/>
            <pc:sldMk cId="2268838176" sldId="2088197843"/>
            <ac:picMk id="9" creationId="{E7C9CF68-DF60-169E-972F-F153CF4A9C3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F1241A1-D637-F00A-A3F7-195FDA9F1C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BD46EB-5692-63B6-CF83-79D5520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DF35F-FEBB-430A-BD86-A453B31AB32D}" type="datetimeFigureOut">
              <a:rPr lang="fr-FR" smtClean="0"/>
              <a:t>08/07/2025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419DBE-A1AB-051E-B7CB-931338509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4577AD-4AD5-ECAA-9C7F-17098E12F6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5BD50-82CE-49B3-B622-FF8013C3BDB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492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9596-E5A4-4DE2-852E-A6C975E969A1}" type="datetimeFigureOut">
              <a:rPr lang="fr-FR" smtClean="0"/>
              <a:t>08/07/2025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ECE3-FC57-4EEC-89F0-59CC4CD033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99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9ECE3-FC57-4EEC-89F0-59CC4CD0330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16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RMS GFL model:</a:t>
            </a:r>
          </a:p>
          <a:p>
            <a:r>
              <a:rPr lang="en-US" dirty="0"/>
              <a:t>MMC type converter connected to a transformer to the grid, no LC filter.</a:t>
            </a:r>
          </a:p>
          <a:p>
            <a:r>
              <a:rPr lang="en-US" dirty="0" err="1"/>
              <a:t>V_dc</a:t>
            </a:r>
            <a:r>
              <a:rPr lang="en-US" dirty="0"/>
              <a:t> is constant, transformer with differential equations, and current control loops fast but not infinite.</a:t>
            </a:r>
          </a:p>
          <a:p>
            <a:endParaRPr lang="en-US" dirty="0"/>
          </a:p>
          <a:p>
            <a:r>
              <a:rPr lang="en-US" dirty="0"/>
              <a:t>EMT GFL model: </a:t>
            </a:r>
          </a:p>
          <a:p>
            <a:r>
              <a:rPr lang="en-US" dirty="0" err="1"/>
              <a:t>Abc</a:t>
            </a:r>
            <a:r>
              <a:rPr lang="en-US" dirty="0"/>
              <a:t> description and park transform, AVMs models </a:t>
            </a:r>
          </a:p>
          <a:p>
            <a:r>
              <a:rPr lang="en-US" dirty="0"/>
              <a:t>No LC filter, transformer magnetization is neglected, no protection scheme, </a:t>
            </a:r>
          </a:p>
          <a:p>
            <a:r>
              <a:rPr lang="en-US" dirty="0"/>
              <a:t>Additional initialization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9ECE3-FC57-4EEC-89F0-59CC4CD0330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13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9ECE3-FC57-4EEC-89F0-59CC4CD0330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41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OP1</a:t>
            </a:r>
          </a:p>
          <a:p>
            <a:r>
              <a:rPr lang="en-US" dirty="0"/>
              <a:t>Heavy loaded network, big production of wind farms, export by </a:t>
            </a:r>
            <a:r>
              <a:rPr lang="en-US" dirty="0" err="1"/>
              <a:t>equiv</a:t>
            </a:r>
            <a:r>
              <a:rPr lang="en-US" dirty="0"/>
              <a:t> network bus C.</a:t>
            </a:r>
          </a:p>
          <a:p>
            <a:r>
              <a:rPr lang="en-US" dirty="0"/>
              <a:t>N-1 secured.</a:t>
            </a:r>
          </a:p>
          <a:p>
            <a:r>
              <a:rPr lang="en-US" dirty="0"/>
              <a:t>SCP of 10GVA at bus 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9ECE3-FC57-4EEC-89F0-59CC4CD033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777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power from the wind park, but large fraction evacuated through HVDC, large shunt reactor connected</a:t>
            </a:r>
          </a:p>
          <a:p>
            <a:endParaRPr lang="en-US" dirty="0"/>
          </a:p>
          <a:p>
            <a:r>
              <a:rPr lang="en-US" dirty="0"/>
              <a:t>Stability is evaluated in terms of minimal short circuit power of the external system, but </a:t>
            </a:r>
            <a:r>
              <a:rPr lang="en-US" dirty="0" err="1"/>
              <a:t>variying</a:t>
            </a:r>
            <a:r>
              <a:rPr lang="en-US" dirty="0"/>
              <a:t> the Thevenin reactance. No exchange with external grid.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9ECE3-FC57-4EEC-89F0-59CC4CD033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08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2978A-23A4-73E7-368B-B53161112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A65F80-D95E-727F-6A03-93E43C885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1955D2-4378-91AF-E76A-0F4F852E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727-2D1F-4BF2-B308-3D5B8958A658}" type="datetime1">
              <a:rPr lang="fr-FR" smtClean="0"/>
              <a:t>08/07/2025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54681E-F3E6-4960-DE6A-ABC069F7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9279B2-7623-142B-E41A-0F3AD442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81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2D537-A7F7-C4A9-0504-D44791D6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A16ECC-608E-18DD-968E-77E0F0294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902A3C-CF3C-67EC-858C-70F0CCAF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A5F2-6B6B-40D7-8D45-306A94FF7002}" type="datetime1">
              <a:rPr lang="fr-FR" smtClean="0"/>
              <a:t>08/07/2025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514B7-6074-2A53-7614-21DFD89A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49F33-68DB-FEDC-55B6-6DE79210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91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A710ED-4599-B825-896E-1FC95678D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E3D718-E230-9A5C-C216-648DFD744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D7D6A7-9464-6AF4-1A61-A26C81B4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D1D5-42C7-496B-8157-C15D58CE7FF0}" type="datetime1">
              <a:rPr lang="fr-FR" smtClean="0"/>
              <a:t>08/07/2025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4CD1C8-BF45-6C82-4DED-B1BE37B7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4EF8C3-3459-AD7E-1428-7B7CC24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59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5354" y="404666"/>
            <a:ext cx="11342769" cy="936773"/>
          </a:xfrm>
        </p:spPr>
        <p:txBody>
          <a:bodyPr lIns="108000" tIns="0" rIns="108000" bIns="0"/>
          <a:lstStyle>
            <a:lvl1pPr>
              <a:defRPr sz="2200" baseline="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Complete with a title here that carries your message on two lines at most for more readability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25354" y="144314"/>
            <a:ext cx="11342769" cy="26035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1000" i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defRPr sz="813"/>
            </a:lvl2pPr>
          </a:lstStyle>
          <a:p>
            <a:pPr lvl="0"/>
            <a:r>
              <a:rPr lang="en-US" noProof="0"/>
              <a:t>Insert a top title here - must not exceed 1 line</a:t>
            </a:r>
          </a:p>
        </p:txBody>
      </p:sp>
    </p:spTree>
    <p:extLst>
      <p:ext uri="{BB962C8B-B14F-4D97-AF65-F5344CB8AC3E}">
        <p14:creationId xmlns:p14="http://schemas.microsoft.com/office/powerpoint/2010/main" val="72250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8FA3FE-0A25-7526-CF58-E1CE5EB3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FA6D9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ED3C66-3667-B794-C0AE-C0462D211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FA6D9"/>
                </a:solidFill>
              </a:defRPr>
            </a:lvl1pPr>
            <a:lvl2pPr>
              <a:defRPr>
                <a:solidFill>
                  <a:srgbClr val="2FA6D9"/>
                </a:solidFill>
              </a:defRPr>
            </a:lvl2pPr>
            <a:lvl3pPr>
              <a:defRPr>
                <a:solidFill>
                  <a:srgbClr val="2FA6D9"/>
                </a:solidFill>
              </a:defRPr>
            </a:lvl3pPr>
            <a:lvl4pPr>
              <a:defRPr>
                <a:solidFill>
                  <a:srgbClr val="2FA6D9"/>
                </a:solidFill>
              </a:defRPr>
            </a:lvl4pPr>
            <a:lvl5pPr>
              <a:defRPr>
                <a:solidFill>
                  <a:srgbClr val="2FA6D9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441E5-E41F-7734-C70B-B2C41606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6C0A25-2391-CCFE-1D5E-94F3D281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5CC9614-0274-93DF-0E23-76D2B55F2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794" y="6100442"/>
            <a:ext cx="588642" cy="6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31832-B706-C110-0DB3-5F23FBDF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00D381-0200-C9F8-91A8-165B9B116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97AD28-12F4-F8CF-43C5-627AC409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707C-1761-4D8A-B850-C49249D172A7}" type="datetime1">
              <a:rPr lang="fr-FR" smtClean="0"/>
              <a:t>08/07/2025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3CAF82-653E-DAC1-0C28-F50D6BAF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30B3FB-8BCE-907E-155F-741EA80E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00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594EAB-A03F-B4E3-8210-5E8AA67B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5DE6A-8208-8E4C-DB71-FE14B773D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02274A-4691-9AC3-CB88-79A26804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61BA02-E698-DF60-AA7A-E1915834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73F8-0987-44F7-8B20-E9B79DD17824}" type="datetime1">
              <a:rPr lang="fr-FR" smtClean="0"/>
              <a:t>08/07/2025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8E328E-38EA-2900-9B41-326DEECE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432776-C09B-10DF-CB52-F12258C3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4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0443D-350B-E33A-6566-94BC7397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B087AA-2E3B-B762-65CD-1E4757697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1B5C1B-D2EC-AED2-06BE-647718D19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177A16-A567-9C68-E889-7CE75DBC6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F724B2-2F7D-9023-D82D-C0F89DD97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9297B9-85DD-053B-262E-47FD7620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95D9-BE45-43D6-9C29-299EA17AE062}" type="datetime1">
              <a:rPr lang="fr-FR" smtClean="0"/>
              <a:t>08/07/2025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324AE3-38BF-751A-0E5F-78FA796E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ECD888-110C-EA01-0574-D41D9AC9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7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5D70E-0274-EB87-107F-9CDDC338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319DD1-994F-8025-55BE-95AAEC59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1BD8-8750-45A2-8057-C9F55274D9BC}" type="datetime1">
              <a:rPr lang="fr-FR" smtClean="0"/>
              <a:t>08/07/2025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EE654A-49B6-56E2-D823-9427D1C6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86CF96-AB6D-2CB8-5981-22D3A2E6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27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DB446D-4CE9-6028-C4CF-3C5DC2AC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2A87-F786-4295-B65C-28C73C957E24}" type="datetime1">
              <a:rPr lang="fr-FR" smtClean="0"/>
              <a:t>08/07/2025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329F961-8794-3A33-A781-EF90074B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A6CB0D-5FFF-C284-E3A7-F1856B0C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87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4562F-1138-9451-C7AF-6D9A1CA4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7BF915-B56F-BA03-9820-31D450AEA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369B6B-4BF1-E077-ED49-ECEF28894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4D6528-2771-DB8B-8F06-76D385E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1B59-A80E-460B-8786-E10600438639}" type="datetime1">
              <a:rPr lang="fr-FR" smtClean="0"/>
              <a:t>08/07/2025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DD0EBD-95C0-93A4-DECA-0AF7F2C8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946C88-9BEC-463B-862D-459049BB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47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616EC-3E5B-67C4-736F-1E5FDEE6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0DE0D1-78D5-1385-6325-AE487B1B0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10EE50-9F81-F620-748B-156128BA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AD979B-E216-7372-4CDA-899E8580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E1C8-4D95-43DD-86A8-795B649197D7}" type="datetime1">
              <a:rPr lang="fr-FR" smtClean="0"/>
              <a:t>08/07/2025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9B6EC9-C645-E2E7-92CC-44915761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F0ADE0-9E80-DD7D-CCB9-A6DAEB0A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2ADC7D1-DAF1-323F-085B-57D290ED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64E82-8CDD-FE50-FEAB-E9D761BE6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494698-0C53-DD45-869C-C91F684F6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CED92-DB51-46B3-AEA5-7987EA7B8739}" type="datetime1">
              <a:rPr lang="fr-FR" smtClean="0"/>
              <a:t>08/07/2025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F64A03-4ED9-D281-705D-442C7AE1A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7F98FA-1A29-A909-E6AB-353C6096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E74F9-0468-488A-8A6A-EBFE9CFC6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33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b.net/pages/models/4-%20HVDC/VSC/GridFollowingConverter/L2EP-RMS-GFL-VSC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sym.sharepoint.com/:f:/s/CRESYMotherguestsstaff-P0BiGERprivate/ElBe9yqOhvpGojZX-0F0C3QB2XXPD2e1rCZIGrTjTDEYFA?e=AuuHbQ" TargetMode="External"/><Relationship Id="rId5" Type="http://schemas.openxmlformats.org/officeDocument/2006/relationships/hyperlink" Target="https://github.com/dynawo/dynawo/tree/3093_GFL_VSC" TargetMode="External"/><Relationship Id="rId4" Type="http://schemas.openxmlformats.org/officeDocument/2006/relationships/hyperlink" Target="https://cresym.sharepoint.com/:t:/s/CRESYMotherguestsstaff-P0BiGERprivate/EdNGPoEI--JMq-JxY0cr4vYBWy2X85zn6MZcSwPYZ1-Cqw?e=BQyb7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dynawo/dynawo/compare/master...3093_GFL_VSC" TargetMode="External"/><Relationship Id="rId4" Type="http://schemas.openxmlformats.org/officeDocument/2006/relationships/hyperlink" Target="https://cresym.sharepoint.com/:f:/s/CRESYMotherguestsstaff-P0BiGERprivate/ElBe9yqOhvpGojZX-0F0C3QB2XXPD2e1rCZIGrTjTDEYFA?e=AuuHbQ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sym.sharepoint.com/:f:/s/CRESYMotherguestsstaff-P0BiGERprivate/EsGk7c-O6BZDhT17DSaKO90B9NlFK6yxfO3wqRpvHmr12Q?e=oNVUAF" TargetMode="External"/><Relationship Id="rId2" Type="http://schemas.openxmlformats.org/officeDocument/2006/relationships/hyperlink" Target="https://cresym.sharepoint.com/:f:/s/CRESYMotherguestsstaff-P0BiGERprivate/EoNghSLgsHdHkSRXSQeROBkBSLDKRRX8yXQPfqjivZZCjg?e=Jjz1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sym.sharepoint.com/:f:/s/CRESYMotherguestsstaff-P0BiGERprivate/Evkwl5E76khAl0jCmTLCfwUBpx8GQ3ng4jZ3pBWCiR9AnQ?e=5cbF9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ib.net/pages/models/4-%20HVDC/VSC/GridFollowingConverter/L2EP-RMS-GFL-VSC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sym.sharepoint.com/:b:/s/CRESYMotherguestsstaff-P0BiGERprivate/EZLnXOetURZKswesJ2LPzLEBtZDtL_dsDLXv63i5Exh1Yw?e=P8Ilih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WRS.2020.304177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D9A9104-7751-AAAB-2C67-86EC43A3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4" y="-9010"/>
            <a:ext cx="7517019" cy="66208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1BD364-4976-2D49-7B66-744A89B2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714625"/>
            <a:ext cx="7829550" cy="795338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rgbClr val="2FA6D9"/>
                </a:solidFill>
              </a:rPr>
              <a:t>CRESYM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5BD80-14C0-9472-904E-B0B8E4523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7100" y="3602038"/>
            <a:ext cx="8401050" cy="1655762"/>
          </a:xfrm>
        </p:spPr>
        <p:txBody>
          <a:bodyPr/>
          <a:lstStyle/>
          <a:p>
            <a:r>
              <a:rPr lang="en-US" i="1" dirty="0">
                <a:solidFill>
                  <a:srgbClr val="2FA6D9"/>
                </a:solidFill>
              </a:rPr>
              <a:t>Collaborative Research for Energy </a:t>
            </a:r>
            <a:r>
              <a:rPr lang="en-US" i="1" dirty="0" err="1">
                <a:solidFill>
                  <a:srgbClr val="2FA6D9"/>
                </a:solidFill>
              </a:rPr>
              <a:t>SYstems</a:t>
            </a:r>
            <a:r>
              <a:rPr lang="en-US" i="1" dirty="0">
                <a:solidFill>
                  <a:srgbClr val="2FA6D9"/>
                </a:solidFill>
              </a:rPr>
              <a:t> Modeling</a:t>
            </a:r>
          </a:p>
          <a:p>
            <a:pPr algn="r"/>
            <a:endParaRPr lang="en-US" i="1" dirty="0">
              <a:solidFill>
                <a:srgbClr val="2FA6D9"/>
              </a:solidFill>
            </a:endParaRPr>
          </a:p>
          <a:p>
            <a:pPr algn="r"/>
            <a:r>
              <a:rPr lang="en-US" i="1" dirty="0">
                <a:solidFill>
                  <a:srgbClr val="2FA6D9"/>
                </a:solidFill>
              </a:rPr>
              <a:t>BIGER project: Project deliverables and Lessons learned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165393-F1E5-68FC-6332-C311D010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7F76AF-312C-CEE0-EF86-6BC2FBA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34ECDE-CB82-608D-8434-049AACAAF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69" y="258789"/>
            <a:ext cx="1726756" cy="18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8811-790F-F0C0-A1C5-FAF0AFFE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1764-F7F6-1987-6A58-4F779DA4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 Explore – Test systems – tools selection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7B0B8-0504-370E-DB01-29E151AC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015F5-850C-8AA6-E07E-76A0CC9A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10</a:t>
            </a:fld>
            <a:endParaRPr lang="fr-FR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A26F31-62BA-933A-5489-03CB0994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95" y="1825625"/>
            <a:ext cx="10648805" cy="48958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  <a:defRPr/>
            </a:pPr>
            <a:r>
              <a:rPr lang="en-US" dirty="0"/>
              <a:t>Priority given to open-source tools when available</a:t>
            </a:r>
          </a:p>
          <a:p>
            <a:pPr marL="457200" lvl="1" indent="0">
              <a:buNone/>
              <a:defRPr/>
            </a:pPr>
            <a:r>
              <a:rPr lang="en-US" dirty="0"/>
              <a:t>Main challenge: identification of limitations from physically-driven model behavior vs numerically-driven solver behavior</a:t>
            </a:r>
          </a:p>
          <a:p>
            <a:pPr marL="1200150" lvl="2" indent="-285750">
              <a:defRPr/>
            </a:pPr>
            <a:r>
              <a:rPr lang="en-US" b="1" dirty="0"/>
              <a:t>STEPSS:</a:t>
            </a:r>
            <a:r>
              <a:rPr lang="en-US" dirty="0"/>
              <a:t> open-source RMS tool (Univ. of Liège by T. Van Cutsem)</a:t>
            </a:r>
          </a:p>
          <a:p>
            <a:pPr marL="1657350" lvl="3" indent="-285750">
              <a:defRPr/>
            </a:pPr>
            <a:r>
              <a:rPr lang="en-US" dirty="0"/>
              <a:t>Strict separation between modeling and solving parts</a:t>
            </a:r>
          </a:p>
          <a:p>
            <a:pPr marL="1657350" lvl="3" indent="-285750">
              <a:defRPr/>
            </a:pPr>
            <a:r>
              <a:rPr lang="en-US" dirty="0"/>
              <a:t>Equation-based modelling using proprietary language</a:t>
            </a:r>
          </a:p>
          <a:p>
            <a:pPr marL="1657350" lvl="3" indent="-285750">
              <a:defRPr/>
            </a:pPr>
            <a:r>
              <a:rPr lang="en-US" dirty="0"/>
              <a:t>Available collection of relevant converter test models, test systems and test cases</a:t>
            </a:r>
          </a:p>
          <a:p>
            <a:pPr marL="1200150" lvl="2" indent="-285750">
              <a:defRPr/>
            </a:pPr>
            <a:r>
              <a:rPr lang="en-US" b="1" dirty="0" err="1"/>
              <a:t>Dynawo</a:t>
            </a:r>
            <a:r>
              <a:rPr lang="en-US" b="1" dirty="0"/>
              <a:t>:</a:t>
            </a:r>
            <a:r>
              <a:rPr lang="en-US" dirty="0"/>
              <a:t> open-source hybrid C++/</a:t>
            </a:r>
            <a:r>
              <a:rPr lang="en-US" dirty="0" err="1"/>
              <a:t>Modelica</a:t>
            </a:r>
            <a:r>
              <a:rPr lang="en-US" dirty="0"/>
              <a:t> RMS tool (RTE)</a:t>
            </a:r>
          </a:p>
          <a:p>
            <a:pPr marL="1657350" lvl="3" indent="-285750">
              <a:defRPr/>
            </a:pPr>
            <a:r>
              <a:rPr lang="en-US" dirty="0"/>
              <a:t>Strict separation between modeling and solving parts</a:t>
            </a:r>
          </a:p>
          <a:p>
            <a:pPr marL="1657350" lvl="3" indent="-285750">
              <a:defRPr/>
            </a:pPr>
            <a:r>
              <a:rPr lang="en-US" dirty="0"/>
              <a:t>Equation-based modelling with high-level modeling language </a:t>
            </a:r>
            <a:r>
              <a:rPr lang="en-US" dirty="0" err="1"/>
              <a:t>Modelica</a:t>
            </a:r>
            <a:endParaRPr lang="en-US" dirty="0"/>
          </a:p>
          <a:p>
            <a:pPr marL="1657350" lvl="3" indent="-285750">
              <a:defRPr/>
            </a:pPr>
            <a:r>
              <a:rPr lang="en-US" dirty="0"/>
              <a:t>Third party advanced open-source solvers</a:t>
            </a:r>
          </a:p>
          <a:p>
            <a:pPr marL="1200150" lvl="2" indent="-285750">
              <a:defRPr/>
            </a:pPr>
            <a:r>
              <a:rPr lang="en-US" b="1" dirty="0"/>
              <a:t>EMTP-RV:</a:t>
            </a:r>
            <a:r>
              <a:rPr lang="en-US" dirty="0"/>
              <a:t> EMT tool (EDF, Hydro-Québec and RTE)</a:t>
            </a:r>
          </a:p>
          <a:p>
            <a:pPr marL="1657350" lvl="3" indent="-285750">
              <a:defRPr/>
            </a:pPr>
            <a:r>
              <a:rPr lang="en-US" dirty="0"/>
              <a:t>Based on nodal analysis/ resistive companion (</a:t>
            </a:r>
            <a:r>
              <a:rPr lang="en-US" i="1" dirty="0"/>
              <a:t>Dommel's approach)</a:t>
            </a:r>
          </a:p>
          <a:p>
            <a:pPr marL="1657350" lvl="3" indent="-285750">
              <a:defRPr/>
            </a:pPr>
            <a:r>
              <a:rPr lang="en-US" dirty="0"/>
              <a:t>Widely used by industry and academia</a:t>
            </a:r>
          </a:p>
          <a:p>
            <a:pPr marL="1657350" lvl="3" indent="-285750">
              <a:defRPr/>
            </a:pPr>
            <a:r>
              <a:rPr lang="en-US" dirty="0"/>
              <a:t>Possibility to access and understand the code in collaboration with EMTP developers from RTE.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11ED01B-7AC8-1C70-1A9F-9C5029C213AE}"/>
              </a:ext>
            </a:extLst>
          </p:cNvPr>
          <p:cNvSpPr txBox="1">
            <a:spLocks/>
          </p:cNvSpPr>
          <p:nvPr/>
        </p:nvSpPr>
        <p:spPr>
          <a:xfrm>
            <a:off x="1717040" y="1690688"/>
            <a:ext cx="963676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674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E1A7-5D61-92D6-88CF-9CB2C691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1856-F33B-014C-D7BF-0E6EDBDE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" y="93661"/>
            <a:ext cx="11957001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1-VSC test system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03CAB-0D80-3FCF-1175-27C5A8BE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A4899-B0EC-3819-AC8F-E6F986D7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11</a:t>
            </a:fld>
            <a:endParaRPr lang="fr-FR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70D7FBB-7F0B-101A-C60D-C0728BE7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7" y="1300308"/>
            <a:ext cx="6549392" cy="46672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Single Grid-</a:t>
            </a:r>
            <a:r>
              <a:rPr lang="en-US" sz="24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FoLlowing</a:t>
            </a: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(GFL) VSC connected to a Thévenin equivalent</a:t>
            </a:r>
          </a:p>
          <a:p>
            <a:pPr marL="342900" indent="-342900">
              <a:defRPr/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GFL VSC model:</a:t>
            </a:r>
          </a:p>
          <a:p>
            <a:pPr marL="800100" lvl="1" indent="-342900">
              <a:defRPr/>
            </a:pPr>
            <a:r>
              <a:rPr lang="en-US" sz="2000" dirty="0"/>
              <a:t>Generic GFL model with PQ or PV control</a:t>
            </a:r>
          </a:p>
          <a:p>
            <a:pPr marL="800100" lvl="1" indent="-342900">
              <a:defRPr/>
            </a:pPr>
            <a:r>
              <a:rPr lang="en-US" sz="2000" dirty="0"/>
              <a:t>Start with detailed model reported in literature</a:t>
            </a:r>
          </a:p>
          <a:p>
            <a:pPr marL="800100" lvl="1" indent="-342900">
              <a:defRPr/>
            </a:pPr>
            <a:r>
              <a:rPr lang="en-US" sz="2000" dirty="0"/>
              <a:t>Complete control structure is preserved</a:t>
            </a:r>
          </a:p>
          <a:p>
            <a:pPr marL="800100" lvl="1" indent="-342900">
              <a:defRPr/>
            </a:pPr>
            <a:r>
              <a:rPr lang="en-US" sz="2000" dirty="0"/>
              <a:t>PLL, inner current loop, outer Active power control loop, outer Voltage/ Reactive power control loop</a:t>
            </a:r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Model description: see details in appendix</a:t>
            </a:r>
          </a:p>
          <a:p>
            <a:pPr lvl="1"/>
            <a:r>
              <a:rPr lang="en-US" sz="2000" dirty="0">
                <a:hlinkClick r:id="rId3"/>
              </a:rPr>
              <a:t>RMS :Collaborative Open-Source Dynamic Simulation Library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EMT: see Use case report</a:t>
            </a:r>
          </a:p>
          <a:p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Model implementation</a:t>
            </a:r>
          </a:p>
          <a:p>
            <a:pPr lvl="1"/>
            <a:r>
              <a:rPr lang="en-US" sz="2000" dirty="0"/>
              <a:t>STEPSS: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inj_GFOL_det.txt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2000" dirty="0" err="1"/>
              <a:t>Dynawo</a:t>
            </a:r>
            <a:r>
              <a:rPr lang="en-US" sz="2000" dirty="0"/>
              <a:t>: </a:t>
            </a:r>
            <a:r>
              <a:rPr lang="pl-PL" sz="2000" dirty="0">
                <a:hlinkClick r:id="rId5"/>
              </a:rPr>
              <a:t>dynawo/dynawo at 3093_GFL_VSC</a:t>
            </a:r>
            <a:r>
              <a:rPr lang="en-US" sz="2000" dirty="0"/>
              <a:t> (still not merged)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EMTP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9F49BB0A-08DE-759B-EEC9-B62C7AE13656}"/>
              </a:ext>
            </a:extLst>
          </p:cNvPr>
          <p:cNvSpPr txBox="1">
            <a:spLocks/>
          </p:cNvSpPr>
          <p:nvPr/>
        </p:nvSpPr>
        <p:spPr>
          <a:xfrm>
            <a:off x="1717040" y="1690688"/>
            <a:ext cx="963676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4D2185A9-5BF1-E6EC-16B4-854A3DAE8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732361" y="1690688"/>
            <a:ext cx="4734065" cy="29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9C08-DF71-02AA-8CA6-FA70AD0D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5B5-DAF7-AD24-41A4-339C0AB4C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1" y="263819"/>
            <a:ext cx="1204192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1-VSC test system - implementation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D0615-11AD-73E5-21FE-D1CA7B88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0C342-4610-419A-A1B4-91FC3E1D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12</a:t>
            </a:fld>
            <a:endParaRPr lang="fr-FR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745E5C3-9F2B-975C-A223-F0A37A370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1825625"/>
            <a:ext cx="2461352" cy="559036"/>
          </a:xfrm>
        </p:spPr>
        <p:txBody>
          <a:bodyPr>
            <a:norm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In EMTP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0EB0286-15A6-C48B-EA59-A90D72042AB9}"/>
              </a:ext>
            </a:extLst>
          </p:cNvPr>
          <p:cNvSpPr txBox="1">
            <a:spLocks/>
          </p:cNvSpPr>
          <p:nvPr/>
        </p:nvSpPr>
        <p:spPr>
          <a:xfrm>
            <a:off x="1717040" y="1690688"/>
            <a:ext cx="963676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78E81-B5AD-D05C-8A52-7B60F10C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50" y="2330924"/>
            <a:ext cx="4286971" cy="221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4F7A0-DB6C-4DA0-C12B-13692A21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9" y="2584963"/>
            <a:ext cx="4167715" cy="1110627"/>
          </a:xfrm>
          <a:prstGeom prst="rect">
            <a:avLst/>
          </a:prstGeom>
        </p:spPr>
      </p:pic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BD284C3-721A-1ED5-C8D7-F4803F534324}"/>
              </a:ext>
            </a:extLst>
          </p:cNvPr>
          <p:cNvSpPr txBox="1">
            <a:spLocks/>
          </p:cNvSpPr>
          <p:nvPr/>
        </p:nvSpPr>
        <p:spPr>
          <a:xfrm>
            <a:off x="6096000" y="1787557"/>
            <a:ext cx="2057400" cy="55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24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Dynawo</a:t>
            </a:r>
            <a:endParaRPr lang="en-US" sz="24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5A7F6-1445-996C-89C5-DBD78D8AD77C}"/>
              </a:ext>
            </a:extLst>
          </p:cNvPr>
          <p:cNvSpPr txBox="1"/>
          <p:nvPr/>
        </p:nvSpPr>
        <p:spPr>
          <a:xfrm>
            <a:off x="1026864" y="440924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EMTP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53E5D-F1F1-0A61-7E03-009C20DE3C0D}"/>
              </a:ext>
            </a:extLst>
          </p:cNvPr>
          <p:cNvSpPr txBox="1"/>
          <p:nvPr/>
        </p:nvSpPr>
        <p:spPr>
          <a:xfrm>
            <a:off x="6094164" y="43594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Comparing master...3093_GFL_VSC · </a:t>
            </a:r>
            <a:r>
              <a:rPr lang="en-US" dirty="0" err="1">
                <a:hlinkClick r:id="rId5"/>
              </a:rPr>
              <a:t>dynawo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dynawo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7E5E09-85AC-77D0-56B9-C78AB618F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593" y="3943510"/>
            <a:ext cx="3638657" cy="13896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F1B9E3-C093-67CD-C2E8-8854AF150E36}"/>
              </a:ext>
            </a:extLst>
          </p:cNvPr>
          <p:cNvSpPr txBox="1"/>
          <p:nvPr/>
        </p:nvSpPr>
        <p:spPr>
          <a:xfrm>
            <a:off x="3909199" y="5614178"/>
            <a:ext cx="20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events are tested 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89FF34-D1E2-3045-A786-7AC10D9AE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963" y="4886266"/>
            <a:ext cx="4827759" cy="1905125"/>
          </a:xfrm>
          <a:prstGeom prst="rect">
            <a:avLst/>
          </a:prstGeom>
        </p:spPr>
      </p:pic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AA50200A-8E7E-50F7-71D0-C189DE94A210}"/>
              </a:ext>
            </a:extLst>
          </p:cNvPr>
          <p:cNvSpPr txBox="1">
            <a:spLocks/>
          </p:cNvSpPr>
          <p:nvPr/>
        </p:nvSpPr>
        <p:spPr>
          <a:xfrm>
            <a:off x="351768" y="5473273"/>
            <a:ext cx="2873063" cy="8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In STEPSS : see separate slides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83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21B17-1246-1C8D-54BC-4F4CC086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C987-BE19-4D70-E73E-2411F20C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1-VSC test system - validation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89914-9069-7A95-765D-702BB8DE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26F38-E556-6230-07DE-411BF5D3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13</a:t>
            </a:fld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E0B4FA9-2D85-6338-72F7-374C4B9B7B9A}"/>
              </a:ext>
            </a:extLst>
          </p:cNvPr>
          <p:cNvSpPr txBox="1">
            <a:spLocks/>
          </p:cNvSpPr>
          <p:nvPr/>
        </p:nvSpPr>
        <p:spPr>
          <a:xfrm>
            <a:off x="1717040" y="1690688"/>
            <a:ext cx="963676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B50EA-D7DA-6494-E331-C2D7A292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20" y="1690687"/>
            <a:ext cx="5121159" cy="437920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A8B230-189E-BE32-73EE-2254961F3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11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Example of results : active power setpoint decreased by 0.05 </a:t>
            </a:r>
            <a:r>
              <a:rPr lang="en-US" sz="2400" dirty="0" err="1"/>
              <a:t>pu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Minor differences between EMT and RMS</a:t>
            </a:r>
          </a:p>
          <a:p>
            <a:r>
              <a:rPr lang="en-US" sz="2400" dirty="0"/>
              <a:t>No difference between both RMS simulators (STEPSS and </a:t>
            </a:r>
            <a:r>
              <a:rPr lang="en-US" sz="2400" dirty="0" err="1"/>
              <a:t>dynawo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244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67B6-70B6-A660-70EA-0676F5D5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16A8-D155-E2E7-D09D-41087489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sz="4000" dirty="0">
                <a:solidFill>
                  <a:schemeClr val="accent6"/>
                </a:solidFill>
              </a:rPr>
              <a:t>4-VSC test system – description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EBCD5-1009-CDF1-0278-143A7ADB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6116A-7726-555B-D3B1-E249C84E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14</a:t>
            </a:fld>
            <a:endParaRPr lang="fr-FR"/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1410D279-1BF7-6CD3-2F23-EB5B83EBB665}"/>
              </a:ext>
            </a:extLst>
          </p:cNvPr>
          <p:cNvSpPr txBox="1"/>
          <p:nvPr/>
        </p:nvSpPr>
        <p:spPr bwMode="auto">
          <a:xfrm>
            <a:off x="105579" y="1293076"/>
            <a:ext cx="695164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Converter driven instability expected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Evaluation of system level stability scenarios with 100% converter-based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Small enough to be easily tractable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Complex enough to reflect real-life systems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b="1" u="sng" dirty="0">
                <a:solidFill>
                  <a:srgbClr val="2FA6D9"/>
                </a:solidFill>
              </a:rPr>
              <a:t>Operating point 1: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network heavily loaded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no load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power injected by WPs and HVDC links exported to external system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b="1" u="sng" dirty="0">
                <a:solidFill>
                  <a:srgbClr val="2FA6D9"/>
                </a:solidFill>
              </a:rPr>
              <a:t>Operating point 2</a:t>
            </a:r>
            <a:r>
              <a:rPr lang="en-US" dirty="0">
                <a:solidFill>
                  <a:srgbClr val="2FA6D9"/>
                </a:solidFill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network lightly loaded: WP productions exported by HVDC links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load at bus C adjusted to have a zero power export to the external equivalent connected to bus C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larger shunt inductors connected to avoid high voltages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b="1" u="sng" dirty="0">
                <a:solidFill>
                  <a:srgbClr val="2FA6D9"/>
                </a:solidFill>
              </a:rPr>
              <a:t>Events: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mild disturbance: 400-kV line disconnection between A and B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FA6D9"/>
                </a:solidFill>
              </a:rPr>
              <a:t>severe disturbance: </a:t>
            </a:r>
            <a:r>
              <a:rPr lang="en-US" dirty="0" err="1">
                <a:solidFill>
                  <a:srgbClr val="2FA6D9"/>
                </a:solidFill>
              </a:rPr>
              <a:t>threephase</a:t>
            </a:r>
            <a:r>
              <a:rPr lang="en-US" dirty="0">
                <a:solidFill>
                  <a:srgbClr val="2FA6D9"/>
                </a:solidFill>
              </a:rPr>
              <a:t> fault on line A-C</a:t>
            </a:r>
            <a:endParaRPr lang="en-US" sz="2000" dirty="0">
              <a:solidFill>
                <a:srgbClr val="2FA6D9"/>
              </a:solidFill>
            </a:endParaRPr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2B54E331-D6F8-BDE9-169A-E9CE3080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02245" y="1603333"/>
            <a:ext cx="4451555" cy="3213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77322-C0A7-EE69-6416-CB944B9F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537" y="4939641"/>
            <a:ext cx="4451555" cy="14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5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DBF92-EDF3-7B6D-B47D-11A80A1C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9B69-A755-C32D-724D-3E9C304B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1" y="60500"/>
            <a:ext cx="11747597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4-VSC test system – results @  OP1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03FD0-C11A-2335-0E16-C68C04A5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5E5D2-253C-4BDD-3733-452EAB1C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B92B-6A6F-8380-2803-2B5BB66A4D2E}"/>
              </a:ext>
            </a:extLst>
          </p:cNvPr>
          <p:cNvSpPr txBox="1"/>
          <p:nvPr/>
        </p:nvSpPr>
        <p:spPr>
          <a:xfrm>
            <a:off x="5742035" y="3942018"/>
            <a:ext cx="6101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Minor differences with no impact on overall conclusions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7F815-70E3-9D85-1078-BDD686F4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3" y="1754829"/>
            <a:ext cx="5568897" cy="43141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051013-F597-254B-7A40-7C3F578B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40" y="1644446"/>
            <a:ext cx="3161840" cy="2242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E888A2-5D6A-0AF9-9C1C-CE4272C95446}"/>
              </a:ext>
            </a:extLst>
          </p:cNvPr>
          <p:cNvSpPr txBox="1"/>
          <p:nvPr/>
        </p:nvSpPr>
        <p:spPr>
          <a:xfrm>
            <a:off x="5885256" y="1201615"/>
            <a:ext cx="5164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Steady-state values after the transients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400BAF-B7BE-F549-0B42-F99893CAE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20" y="4514020"/>
            <a:ext cx="4733076" cy="19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4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CB0F4-0AB2-7DC9-B2BB-90E5CF2D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B8475-EFA4-7180-21D0-04036F34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F3C78-5920-0956-7D94-D20005B4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16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9CF16-1673-1D17-F032-1F03747A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85" r="52799"/>
          <a:stretch>
            <a:fillRect/>
          </a:stretch>
        </p:blipFill>
        <p:spPr>
          <a:xfrm>
            <a:off x="4666919" y="4115757"/>
            <a:ext cx="2156324" cy="1241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235630-DF71-BC4C-003A-70201238297F}"/>
              </a:ext>
            </a:extLst>
          </p:cNvPr>
          <p:cNvSpPr txBox="1"/>
          <p:nvPr/>
        </p:nvSpPr>
        <p:spPr>
          <a:xfrm>
            <a:off x="419390" y="1442509"/>
            <a:ext cx="6804683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Stability limit as function of External Network Strength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Short-circuit power of external system decreased from 20 000 MVA down in 500-MVA steps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A mild disturbance is simulated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Stability limit reached when oscillations become unstable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60AAB-1AEB-A1CC-17EA-33ECAAA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1" y="3339034"/>
            <a:ext cx="4366238" cy="3382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6275A-46B2-8BEF-D8DA-B00170C6C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22" y="1239854"/>
            <a:ext cx="3566030" cy="54749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713E4C-E2A2-6FAD-7D3C-EB515AF6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1" y="60500"/>
            <a:ext cx="11747597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4-VSC test system – results @  OP1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4280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E3E3-5891-73AD-B282-36F89FB1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0C215-DBCA-61E5-CE1B-093D7A6E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DF5A4-DC72-59C3-D66F-FE49BF63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5FBD0-83ED-C993-3A86-4796418B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90" y="2703455"/>
            <a:ext cx="4620772" cy="3789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49EDB-A755-9A7D-AAF2-B1127A571313}"/>
              </a:ext>
            </a:extLst>
          </p:cNvPr>
          <p:cNvSpPr txBox="1"/>
          <p:nvPr/>
        </p:nvSpPr>
        <p:spPr>
          <a:xfrm>
            <a:off x="587672" y="1533904"/>
            <a:ext cx="5411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rgbClr val="2FA6D9"/>
                </a:solidFill>
                <a:ea typeface="+mj-ea"/>
                <a:cs typeface="+mj-cs"/>
              </a:rPr>
              <a:t>Steady-state values after the transients :</a:t>
            </a:r>
          </a:p>
          <a:p>
            <a:r>
              <a:rPr lang="en-US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Minor variations with no impact on overall conclusions </a:t>
            </a:r>
          </a:p>
          <a:p>
            <a:endParaRPr lang="en-US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7F5619-9D0A-363C-F642-FBE7C189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68" y="2221084"/>
            <a:ext cx="2933699" cy="442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DF8024-DF0E-DB1B-E27A-38247F8E254A}"/>
              </a:ext>
            </a:extLst>
          </p:cNvPr>
          <p:cNvSpPr txBox="1"/>
          <p:nvPr/>
        </p:nvSpPr>
        <p:spPr>
          <a:xfrm>
            <a:off x="6248134" y="1571892"/>
            <a:ext cx="5993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A6D9"/>
                </a:solidFill>
              </a:rPr>
              <a:t>Stability limit as function of External Network Strength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78FECF-AA55-9B0C-02BE-DED2DFA81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393" t="-5692"/>
          <a:stretch>
            <a:fillRect/>
          </a:stretch>
        </p:blipFill>
        <p:spPr>
          <a:xfrm>
            <a:off x="6385042" y="2983350"/>
            <a:ext cx="1598436" cy="845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D764C9-23F9-331B-7960-56CCAA60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002"/>
          <a:stretch>
            <a:fillRect/>
          </a:stretch>
        </p:blipFill>
        <p:spPr>
          <a:xfrm>
            <a:off x="5599965" y="3028156"/>
            <a:ext cx="834830" cy="800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3FDC53-ED26-6599-492A-D2C5D440E460}"/>
              </a:ext>
            </a:extLst>
          </p:cNvPr>
          <p:cNvSpPr txBox="1"/>
          <p:nvPr/>
        </p:nvSpPr>
        <p:spPr>
          <a:xfrm>
            <a:off x="5999654" y="4048605"/>
            <a:ext cx="21537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0"/>
              </a:rPr>
              <a:t>The high-frequency oscillations observed in </a:t>
            </a:r>
            <a:r>
              <a:rPr lang="en-US" sz="1200" b="0" i="0" u="none" strike="noStrike" baseline="0" dirty="0" err="1">
                <a:latin typeface="CMR10"/>
              </a:rPr>
              <a:t>Dynawo</a:t>
            </a:r>
            <a:r>
              <a:rPr lang="en-US" sz="1200" b="0" i="0" u="none" strike="noStrike" baseline="0" dirty="0">
                <a:latin typeface="CMR10"/>
              </a:rPr>
              <a:t> for OP2 when approaching</a:t>
            </a:r>
          </a:p>
          <a:p>
            <a:pPr algn="l"/>
            <a:r>
              <a:rPr lang="en-US" sz="1200" b="0" i="0" u="none" strike="noStrike" baseline="0" dirty="0">
                <a:latin typeface="CMR10"/>
              </a:rPr>
              <a:t>the stability limit are related to the solver configuration. These oscillations can be altered by adjusting the</a:t>
            </a:r>
          </a:p>
          <a:p>
            <a:pPr algn="l"/>
            <a:r>
              <a:rPr lang="en-US" sz="1200" b="0" i="0" u="none" strike="noStrike" baseline="0" dirty="0">
                <a:latin typeface="CMR10"/>
              </a:rPr>
              <a:t>solver parameters. This aspect requires further investigation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3D2E07-6F0E-89AB-96DF-ED7C3680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1" y="60500"/>
            <a:ext cx="11747597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4-VSC test system – results @  OP2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041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7E59-9E68-D267-691F-C4C4FD23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247C-09A8-A070-DDD7-8EEAB700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52" y="8182"/>
            <a:ext cx="10515600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test system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4AF7D-E6FD-323D-2A25-7F22A4A2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788B4-7CD1-295E-99FF-0F2D4657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F22AB6-98F8-0A49-B281-B6A1F1321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91420"/>
              </p:ext>
            </p:extLst>
          </p:nvPr>
        </p:nvGraphicFramePr>
        <p:xfrm>
          <a:off x="503152" y="3308030"/>
          <a:ext cx="6776431" cy="262832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2427">
                  <a:extLst>
                    <a:ext uri="{9D8B030D-6E8A-4147-A177-3AD203B41FA5}">
                      <a16:colId xmlns:a16="http://schemas.microsoft.com/office/drawing/2014/main" val="439996025"/>
                    </a:ext>
                  </a:extLst>
                </a:gridCol>
                <a:gridCol w="4334004">
                  <a:extLst>
                    <a:ext uri="{9D8B030D-6E8A-4147-A177-3AD203B41FA5}">
                      <a16:colId xmlns:a16="http://schemas.microsoft.com/office/drawing/2014/main" val="3856032536"/>
                    </a:ext>
                  </a:extLst>
                </a:gridCol>
              </a:tblGrid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 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7099933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Nominal frequency (Hz)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50 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640668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No. of buses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74 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694203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No. of lines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50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251957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No. of transformers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52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970777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No. of generators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19,  represented behind their step-up transformers, 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821654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No. of synchronous condensers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1, represented behind its step-up transformer 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805828"/>
                  </a:ext>
                </a:extLst>
              </a:tr>
              <a:tr h="4362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No. of loads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22 at distribution level, controlled by the LTCs of the step-down transformers (not on concern in </a:t>
                      </a:r>
                      <a:r>
                        <a:rPr lang="en-GB" sz="1400" kern="100" dirty="0" err="1">
                          <a:effectLst/>
                        </a:rPr>
                        <a:t>BiGer</a:t>
                      </a:r>
                      <a:r>
                        <a:rPr lang="en-GB" sz="1400" kern="100" dirty="0">
                          <a:effectLst/>
                        </a:rPr>
                        <a:t>)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928641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No. of (switched) shunts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11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9011274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Total generation (MW)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11506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816087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Total load (MW)</a:t>
                      </a:r>
                      <a:endParaRPr lang="nl-NL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11060 </a:t>
                      </a:r>
                      <a:endParaRPr lang="nl-NL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99247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2943C2-65A2-A9E6-7C30-8EBDEB6B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7" y="1333745"/>
            <a:ext cx="3841214" cy="5022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FF3580-F5A8-73EE-ADB6-A656CFE1F12E}"/>
              </a:ext>
            </a:extLst>
          </p:cNvPr>
          <p:cNvSpPr txBox="1"/>
          <p:nvPr/>
        </p:nvSpPr>
        <p:spPr>
          <a:xfrm>
            <a:off x="231136" y="1132401"/>
            <a:ext cx="76149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A6D9"/>
                </a:solidFill>
              </a:rPr>
              <a:t>Well-documented IEEE benchmark test system [1] initially intended for long-term voltage stability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A6D9"/>
                </a:solidFill>
              </a:rPr>
              <a:t>suitable for EMT simulations and their comparisons with phasor-mode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A6D9"/>
                </a:solidFill>
              </a:rPr>
              <a:t>shifted from long-term to short-term voltage instability by replacing some synchronous generators with Voltage Source Converters (VSCs)</a:t>
            </a:r>
          </a:p>
          <a:p>
            <a:endParaRPr lang="en-US" sz="2000" dirty="0">
              <a:solidFill>
                <a:srgbClr val="2FA6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FD276-E09A-FA07-3748-9A5A250AADC0}"/>
              </a:ext>
            </a:extLst>
          </p:cNvPr>
          <p:cNvSpPr txBox="1"/>
          <p:nvPr/>
        </p:nvSpPr>
        <p:spPr>
          <a:xfrm>
            <a:off x="-113950" y="6095561"/>
            <a:ext cx="7393533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dirty="0"/>
              <a:t>[1] </a:t>
            </a:r>
            <a:r>
              <a:rPr lang="en-US" sz="1800" i="1" dirty="0"/>
              <a:t>Test systems for Voltage Stability Analysis and Security Assessment</a:t>
            </a:r>
            <a:r>
              <a:rPr lang="en-US" sz="1800" dirty="0"/>
              <a:t>, IEEE PES Technical Report PES-TR19, Aug. 2015</a:t>
            </a:r>
          </a:p>
        </p:txBody>
      </p:sp>
    </p:spTree>
    <p:extLst>
      <p:ext uri="{BB962C8B-B14F-4D97-AF65-F5344CB8AC3E}">
        <p14:creationId xmlns:p14="http://schemas.microsoft.com/office/powerpoint/2010/main" val="86677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F0D87D-6D6C-4D49-DA82-B82754FEE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7632-06CE-2BD8-6E08-244D8624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99" y="191203"/>
            <a:ext cx="10515600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test system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67C40-11CA-3885-E32B-7A3AAEF7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DC979-9776-6FF7-4C8D-C6E77619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19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BDC5E-A6AC-0734-6CB3-1540DDF7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7" y="1333745"/>
            <a:ext cx="3841214" cy="502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AF1F3-8989-6802-FFFB-0FA06AB8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7" y="2747136"/>
            <a:ext cx="7250130" cy="19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79C8FA-21C5-C9F1-8AC6-BC67703B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BiGER1</a:t>
            </a:r>
            <a:r>
              <a:rPr lang="en-US" sz="2400" dirty="0"/>
              <a:t> – </a:t>
            </a:r>
            <a:r>
              <a:rPr lang="en-US" sz="2400" b="1" dirty="0">
                <a:solidFill>
                  <a:schemeClr val="accent6"/>
                </a:solidFill>
              </a:rPr>
              <a:t>B</a:t>
            </a:r>
            <a:r>
              <a:rPr lang="en-US" sz="2400" dirty="0"/>
              <a:t>r</a:t>
            </a:r>
            <a:r>
              <a:rPr lang="en-US" sz="2400" b="1" dirty="0">
                <a:solidFill>
                  <a:schemeClr val="accent6"/>
                </a:solidFill>
              </a:rPr>
              <a:t>i</a:t>
            </a:r>
            <a:r>
              <a:rPr lang="en-US" sz="2400" dirty="0"/>
              <a:t>dging the </a:t>
            </a:r>
            <a:r>
              <a:rPr lang="en-US" sz="2400" b="1" dirty="0">
                <a:solidFill>
                  <a:schemeClr val="accent6"/>
                </a:solidFill>
              </a:rPr>
              <a:t>G</a:t>
            </a:r>
            <a:r>
              <a:rPr lang="en-US" sz="2400" dirty="0"/>
              <a:t>ap between </a:t>
            </a:r>
            <a:r>
              <a:rPr lang="en-US" sz="2400" b="1" dirty="0">
                <a:solidFill>
                  <a:schemeClr val="accent6"/>
                </a:solidFill>
              </a:rPr>
              <a:t>E</a:t>
            </a:r>
            <a:r>
              <a:rPr lang="en-US" sz="2400" dirty="0"/>
              <a:t>MT and </a:t>
            </a:r>
            <a:r>
              <a:rPr lang="en-US" sz="2400" b="1" dirty="0">
                <a:solidFill>
                  <a:schemeClr val="accent6"/>
                </a:solidFill>
              </a:rPr>
              <a:t>R</a:t>
            </a:r>
            <a:r>
              <a:rPr lang="en-US" sz="2400" dirty="0"/>
              <a:t>MS models – Context and objectives</a:t>
            </a:r>
            <a:br>
              <a:rPr lang="en-US" sz="2400" dirty="0"/>
            </a:b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FFF76-B3A9-D99A-DE16-3F58C559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656" y="1606550"/>
            <a:ext cx="10074247" cy="101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Assess the quality of </a:t>
            </a:r>
            <a:r>
              <a:rPr lang="en-US" sz="2000" b="1" dirty="0"/>
              <a:t>new approaches </a:t>
            </a:r>
            <a:r>
              <a:rPr lang="en-US" sz="2000" dirty="0"/>
              <a:t>(other than classical EMT and RMS) for ensuring the </a:t>
            </a:r>
            <a:r>
              <a:rPr lang="en-US" sz="2000" b="1" dirty="0"/>
              <a:t>system stability</a:t>
            </a:r>
            <a:r>
              <a:rPr lang="en-US" sz="2000" dirty="0"/>
              <a:t> in situations with a </a:t>
            </a:r>
            <a:r>
              <a:rPr lang="en-US" sz="2000" b="1" dirty="0"/>
              <a:t>large penetration (up to 100%) of Inverter-Based Resources (IBR) </a:t>
            </a:r>
            <a:r>
              <a:rPr lang="en-US" sz="2000" dirty="0"/>
              <a:t>and identify their potential improvements to develop in a follow-up project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2B19D1-002D-FE2A-F253-8DD49340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3029" y="6356350"/>
            <a:ext cx="4114800" cy="365125"/>
          </a:xfrm>
        </p:spPr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6C3172-4759-812D-338F-DF7AA290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</a:t>
            </a:fld>
            <a:endParaRPr lang="fr-FR"/>
          </a:p>
        </p:txBody>
      </p:sp>
      <p:pic>
        <p:nvPicPr>
          <p:cNvPr id="10" name="Graphic 1" descr="Bullseye with solid fill">
            <a:extLst>
              <a:ext uri="{FF2B5EF4-FFF2-40B4-BE49-F238E27FC236}">
                <a16:creationId xmlns:a16="http://schemas.microsoft.com/office/drawing/2014/main" id="{4AC7667F-730D-6113-E7D6-D0BA9BA5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56" y="1540808"/>
            <a:ext cx="914400" cy="914400"/>
          </a:xfrm>
          <a:prstGeom prst="rect">
            <a:avLst/>
          </a:prstGeom>
        </p:spPr>
      </p:pic>
      <p:pic>
        <p:nvPicPr>
          <p:cNvPr id="12" name="Graphique 11" descr="Tableau décisionnel avec un remplissage uni">
            <a:extLst>
              <a:ext uri="{FF2B5EF4-FFF2-40B4-BE49-F238E27FC236}">
                <a16:creationId xmlns:a16="http://schemas.microsoft.com/office/drawing/2014/main" id="{5EB082C3-1468-F4EF-47D0-9B18BCAE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272" y="3147931"/>
            <a:ext cx="914400" cy="914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502A1B-D049-FDDD-5131-BC050FD61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073" y="2731032"/>
            <a:ext cx="5133638" cy="2810611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4181E15-458D-C1AB-C797-1C66BBB748D1}"/>
              </a:ext>
            </a:extLst>
          </p:cNvPr>
          <p:cNvSpPr txBox="1">
            <a:spLocks/>
          </p:cNvSpPr>
          <p:nvPr/>
        </p:nvSpPr>
        <p:spPr>
          <a:xfrm>
            <a:off x="1577809" y="3133453"/>
            <a:ext cx="5517054" cy="3111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i="1" dirty="0"/>
              <a:t>BiGER explore (1Y)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Build and share a set of </a:t>
            </a:r>
            <a:r>
              <a:rPr lang="en-US" sz="1600" b="1" dirty="0">
                <a:solidFill>
                  <a:schemeClr val="accent6"/>
                </a:solidFill>
              </a:rPr>
              <a:t>use cases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and their </a:t>
            </a:r>
            <a:r>
              <a:rPr lang="en-US" sz="1600" b="1" dirty="0">
                <a:solidFill>
                  <a:schemeClr val="accent6"/>
                </a:solidFill>
              </a:rPr>
              <a:t>associated open-source benchmarks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that </a:t>
            </a:r>
            <a:r>
              <a:rPr lang="en-US" sz="1600" b="1" dirty="0">
                <a:solidFill>
                  <a:schemeClr val="accent6"/>
                </a:solidFill>
              </a:rPr>
              <a:t>illustrate the need for more detailed simulations.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Clear stability assessment criteria and interesting scenarios are part of each test system.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Build and share a </a:t>
            </a:r>
            <a:r>
              <a:rPr lang="en-US" sz="1600" b="1" dirty="0">
                <a:solidFill>
                  <a:schemeClr val="accent6"/>
                </a:solidFill>
              </a:rPr>
              <a:t>state of the art of the problem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developed to handle this issue</a:t>
            </a:r>
          </a:p>
          <a:p>
            <a:pPr marL="0" indent="0">
              <a:buNone/>
            </a:pPr>
            <a:r>
              <a:rPr lang="fr-FR" sz="1600" i="1" dirty="0"/>
              <a:t>BiGER solution (3Y)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developing </a:t>
            </a:r>
            <a:r>
              <a:rPr lang="en-GB" sz="1600" b="1" dirty="0">
                <a:solidFill>
                  <a:schemeClr val="accent6"/>
                </a:solidFill>
              </a:rPr>
              <a:t>alternative simulation approaches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which are foreseen to be of three different kinds: </a:t>
            </a:r>
            <a:r>
              <a:rPr lang="en-GB" sz="1600" b="1" dirty="0">
                <a:solidFill>
                  <a:schemeClr val="accent6"/>
                </a:solidFill>
              </a:rPr>
              <a:t>co-simulation, dynamic phasors, sinusoidal predictor method, etc.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Methods are </a:t>
            </a:r>
            <a:r>
              <a:rPr lang="en-GB" sz="1600" b="1" dirty="0">
                <a:solidFill>
                  <a:schemeClr val="accent6"/>
                </a:solidFill>
              </a:rPr>
              <a:t>implemented and tested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in those benchmark cases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5877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A5617-4411-BAEE-3ACC-132951AE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E022-88ED-2E37-DA2E-F944DFFF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1" y="260219"/>
            <a:ext cx="11955905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test system – generator controls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C20AE-1DA9-E055-DB5D-FD9CBB43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E47F1-CD97-8CDA-02D3-C77478B7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20</a:t>
            </a:fld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79216-4A35-7B06-85BA-5F03B6C5520A}"/>
              </a:ext>
            </a:extLst>
          </p:cNvPr>
          <p:cNvGrpSpPr/>
          <p:nvPr/>
        </p:nvGrpSpPr>
        <p:grpSpPr>
          <a:xfrm>
            <a:off x="6276147" y="1415441"/>
            <a:ext cx="5077653" cy="2847373"/>
            <a:chOff x="6309702" y="890786"/>
            <a:chExt cx="5674142" cy="33718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04AAEF-8441-DDD8-01A5-39AA6A5C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9702" y="890786"/>
              <a:ext cx="5674142" cy="33718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C6313-6744-C12C-C51B-63866E560A72}"/>
                </a:ext>
              </a:extLst>
            </p:cNvPr>
            <p:cNvSpPr/>
            <p:nvPr/>
          </p:nvSpPr>
          <p:spPr>
            <a:xfrm>
              <a:off x="8162488" y="4052844"/>
              <a:ext cx="176169" cy="116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29FE97-CA56-1039-04CA-B3312775F928}"/>
              </a:ext>
            </a:extLst>
          </p:cNvPr>
          <p:cNvGrpSpPr/>
          <p:nvPr/>
        </p:nvGrpSpPr>
        <p:grpSpPr>
          <a:xfrm>
            <a:off x="5671486" y="4634038"/>
            <a:ext cx="5476352" cy="2015531"/>
            <a:chOff x="5805443" y="4240548"/>
            <a:chExt cx="6257925" cy="2524125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5BB3B678-515C-E0F8-B9D6-2F397AC9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443" y="4240548"/>
              <a:ext cx="6257925" cy="25241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0A4749-4A0F-4121-3683-B6ED1436FFA8}"/>
                </a:ext>
              </a:extLst>
            </p:cNvPr>
            <p:cNvSpPr/>
            <p:nvPr/>
          </p:nvSpPr>
          <p:spPr>
            <a:xfrm>
              <a:off x="8086987" y="6384022"/>
              <a:ext cx="318782" cy="1929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4E6FBB-AA4D-F309-67A6-FDBDF5B15D96}"/>
              </a:ext>
            </a:extLst>
          </p:cNvPr>
          <p:cNvGrpSpPr/>
          <p:nvPr/>
        </p:nvGrpSpPr>
        <p:grpSpPr>
          <a:xfrm>
            <a:off x="320926" y="4703816"/>
            <a:ext cx="4398226" cy="1705228"/>
            <a:chOff x="526235" y="4492961"/>
            <a:chExt cx="4914900" cy="20193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69A8DA-B206-A130-669A-A827D286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235" y="4492961"/>
              <a:ext cx="4914900" cy="20193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EDB13C-172D-74B9-53B5-AA959CB9659C}"/>
                </a:ext>
              </a:extLst>
            </p:cNvPr>
            <p:cNvSpPr/>
            <p:nvPr/>
          </p:nvSpPr>
          <p:spPr>
            <a:xfrm>
              <a:off x="2299981" y="6248138"/>
              <a:ext cx="318782" cy="1929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BDCB86-6F86-2B44-53EA-81F9BF93AD72}"/>
              </a:ext>
            </a:extLst>
          </p:cNvPr>
          <p:cNvGrpSpPr/>
          <p:nvPr/>
        </p:nvGrpSpPr>
        <p:grpSpPr>
          <a:xfrm>
            <a:off x="0" y="1585782"/>
            <a:ext cx="5531291" cy="2575256"/>
            <a:chOff x="128632" y="1355389"/>
            <a:chExt cx="6181070" cy="30495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88A57C-5541-4F06-9731-ABA61BC3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32" y="1355389"/>
              <a:ext cx="6181070" cy="304957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887050-8A4D-7814-D49F-735B86627F7F}"/>
                </a:ext>
              </a:extLst>
            </p:cNvPr>
            <p:cNvSpPr/>
            <p:nvPr/>
          </p:nvSpPr>
          <p:spPr>
            <a:xfrm>
              <a:off x="1964422" y="1519574"/>
              <a:ext cx="335559" cy="128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29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B3B27-58E6-FFDF-9BE5-5BDF0544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EC831E-F9C4-F21E-A59D-943E1B47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68" y="1723514"/>
            <a:ext cx="3368953" cy="2078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E5411-42B0-DBD3-02EC-7281F5AC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28F2-926D-5B8A-B3EE-4A9C9AC6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BA6A7-CB56-09D2-E5A2-68E806CE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21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CC92-A640-819F-7439-E8F1765DB62C}"/>
              </a:ext>
            </a:extLst>
          </p:cNvPr>
          <p:cNvSpPr txBox="1"/>
          <p:nvPr/>
        </p:nvSpPr>
        <p:spPr>
          <a:xfrm>
            <a:off x="222207" y="1181497"/>
            <a:ext cx="5971854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2FA6D9"/>
                </a:solidFill>
              </a:rPr>
              <a:t>First, the EMTP model was checked </a:t>
            </a:r>
            <a:r>
              <a:rPr lang="en-US" sz="2000" b="1" u="sng" dirty="0">
                <a:solidFill>
                  <a:srgbClr val="2FA6D9"/>
                </a:solidFill>
              </a:rPr>
              <a:t>with the original Synchronous Generators (SG)</a:t>
            </a:r>
            <a:r>
              <a:rPr lang="en-US" sz="2000" b="1" dirty="0">
                <a:solidFill>
                  <a:srgbClr val="2FA6D9"/>
                </a:solidFill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2FA6D9"/>
                </a:solidFill>
              </a:rPr>
              <a:t>The following tests were implemented: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Generators replaced by AC voltage sources for load flow analysis only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Two-machine sub-system tested for validation of the generator models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with and without saturation represented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Simple AVR and PSS considered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Two-machine sub-system tested for validation of the turbine, governor and exciter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Full detailed Nordic system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rgbClr val="2FA6D9"/>
              </a:solidFill>
            </a:endParaRPr>
          </a:p>
          <a:p>
            <a:r>
              <a:rPr lang="en-US" sz="2000" dirty="0">
                <a:solidFill>
                  <a:srgbClr val="2FA6D9"/>
                </a:solidFill>
              </a:rPr>
              <a:t>In all those tests, the following events were simulated: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Increase of a voltage setpoint by 0.05 </a:t>
            </a:r>
            <a:r>
              <a:rPr lang="en-US" dirty="0" err="1">
                <a:solidFill>
                  <a:srgbClr val="2FA6D9"/>
                </a:solidFill>
              </a:rPr>
              <a:t>pu</a:t>
            </a:r>
            <a:endParaRPr lang="en-US" dirty="0">
              <a:solidFill>
                <a:srgbClr val="2FA6D9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Three-phase solid fault on a bus, fault duration of 5 cycles (0.1 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Fault cleared by line opening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1517B-B899-DD0F-F423-1926017C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32" y="3834493"/>
            <a:ext cx="3702792" cy="2953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964FE3-493B-FD2E-00EB-72C1D00E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28" y="1659400"/>
            <a:ext cx="2703315" cy="22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B87C-2835-E6EF-A9B3-FDD6DA20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75CDB0-174D-2FC5-6BB1-011E786A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68" y="1723514"/>
            <a:ext cx="3368953" cy="20781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74E47-31F0-A514-FBBB-9D7D5613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B45C-EF1A-9ED4-FBCD-EE59A93E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22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549FD-25BA-66EE-EBE5-1DD0151B7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32" y="3834493"/>
            <a:ext cx="3702792" cy="2953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2B2A4D-E832-818F-D2A2-D2F09AFE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28" y="1659400"/>
            <a:ext cx="2703315" cy="22063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E925FB-F4C6-D04D-DE1A-0DAA2368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C5E08DE-10D9-A9CC-7843-FE2408E32810}"/>
              </a:ext>
            </a:extLst>
          </p:cNvPr>
          <p:cNvSpPr txBox="1"/>
          <p:nvPr/>
        </p:nvSpPr>
        <p:spPr>
          <a:xfrm>
            <a:off x="392802" y="1395549"/>
            <a:ext cx="5971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2FA6D9"/>
                </a:solidFill>
              </a:rPr>
              <a:t>The following tests were implemented: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Generators replaced by AC voltage sources for load flow analysis only </a:t>
            </a:r>
            <a:r>
              <a:rPr lang="en-US" b="1" dirty="0">
                <a:sym typeface="Wingdings" panose="05000000000000000000" pitchFamily="2" charset="2"/>
              </a:rPr>
              <a:t> same results as RMS (STEPSS)</a:t>
            </a:r>
            <a:endParaRPr lang="en-US" dirty="0">
              <a:solidFill>
                <a:srgbClr val="2FA6D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Two-machine sub-system tested for validation of the generator models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with and without saturation represented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Simple AVR and PSS considered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 No discrepancy observed with respect to RMS (STEPSS)</a:t>
            </a:r>
            <a:endParaRPr lang="en-US" dirty="0">
              <a:solidFill>
                <a:srgbClr val="2FA6D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Two-machine sub-system tested for validation of the turbine, governor and exciter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FA6D9"/>
                </a:solidFill>
              </a:rPr>
              <a:t>Full detailed Nordic system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rgbClr val="2FA6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9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4610-26D7-9298-1B0F-6C523BB8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A45AF-7FD9-2E16-F525-9AECD4BC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6930F-BDD5-1C40-3AB6-DC6F265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23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86BEB-4EE8-DF2A-C9F5-175756895CEC}"/>
              </a:ext>
            </a:extLst>
          </p:cNvPr>
          <p:cNvSpPr txBox="1"/>
          <p:nvPr/>
        </p:nvSpPr>
        <p:spPr>
          <a:xfrm>
            <a:off x="353834" y="1313106"/>
            <a:ext cx="609771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000" dirty="0">
                <a:solidFill>
                  <a:srgbClr val="2FA6D9"/>
                </a:solidFill>
              </a:rPr>
              <a:t>Two-machine sub-system tested for validation of the turbine, governor and exciter models</a:t>
            </a:r>
          </a:p>
          <a:p>
            <a:r>
              <a:rPr lang="en-US" dirty="0">
                <a:solidFill>
                  <a:srgbClr val="2FA6D9"/>
                </a:solidFill>
              </a:rPr>
              <a:t>Comparison between RMS (STEPSS) and EMTP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961BB-221A-99DD-B739-A2A353D8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4" y="2328370"/>
            <a:ext cx="6401855" cy="3750581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4068560A-A355-EF45-38E8-609B3C584A6C}"/>
              </a:ext>
            </a:extLst>
          </p:cNvPr>
          <p:cNvSpPr txBox="1"/>
          <p:nvPr/>
        </p:nvSpPr>
        <p:spPr>
          <a:xfrm>
            <a:off x="567305" y="6016355"/>
            <a:ext cx="544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Response of Gen 9 and 20 to fault cleared by line break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8D88BD-3FDA-59A2-87D2-A7868B664B39}"/>
              </a:ext>
            </a:extLst>
          </p:cNvPr>
          <p:cNvSpPr txBox="1"/>
          <p:nvPr/>
        </p:nvSpPr>
        <p:spPr>
          <a:xfrm>
            <a:off x="6775218" y="5746048"/>
            <a:ext cx="5267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Comparison of the governor response for 50% load decrease at bus 71 on a small system having G9 and G20 detailed models</a:t>
            </a:r>
            <a:endParaRPr lang="en-US" sz="1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A48A8B3-B9A1-2090-D491-91565E5E920F}"/>
              </a:ext>
            </a:extLst>
          </p:cNvPr>
          <p:cNvSpPr txBox="1">
            <a:spLocks/>
          </p:cNvSpPr>
          <p:nvPr/>
        </p:nvSpPr>
        <p:spPr>
          <a:xfrm>
            <a:off x="643328" y="69986"/>
            <a:ext cx="111014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A6D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BIGER Explore – </a:t>
            </a:r>
            <a:r>
              <a:rPr lang="en-US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8DF0C-D0F7-F6A0-62E9-261263A54843}"/>
              </a:ext>
            </a:extLst>
          </p:cNvPr>
          <p:cNvSpPr txBox="1"/>
          <p:nvPr/>
        </p:nvSpPr>
        <p:spPr>
          <a:xfrm>
            <a:off x="567305" y="2221689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Pe SM20, EMTP (red), STEPSS (blue)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38039-9779-ACC0-AFD7-F5DFA5FB38DD}"/>
              </a:ext>
            </a:extLst>
          </p:cNvPr>
          <p:cNvSpPr txBox="1"/>
          <p:nvPr/>
        </p:nvSpPr>
        <p:spPr>
          <a:xfrm>
            <a:off x="3779965" y="3389383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Vt SM9, EMTP (red), STEPSS (blue)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66028-9FE1-B511-B269-2EC0B47B9FE8}"/>
              </a:ext>
            </a:extLst>
          </p:cNvPr>
          <p:cNvSpPr txBox="1"/>
          <p:nvPr/>
        </p:nvSpPr>
        <p:spPr>
          <a:xfrm>
            <a:off x="652346" y="3400089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Pe SM9, EMTP (red), STEPSS (blue)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76BDB-0B04-A6BD-A6D1-04F632AD326C}"/>
              </a:ext>
            </a:extLst>
          </p:cNvPr>
          <p:cNvSpPr txBox="1"/>
          <p:nvPr/>
        </p:nvSpPr>
        <p:spPr>
          <a:xfrm>
            <a:off x="624374" y="4656412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 err="1"/>
              <a:t>Wr</a:t>
            </a:r>
            <a:r>
              <a:rPr lang="en-US" sz="1200" dirty="0"/>
              <a:t> SM20, EMTP (red), STEPSS (blue)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335F-F918-86F4-A979-215DE9B3A569}"/>
              </a:ext>
            </a:extLst>
          </p:cNvPr>
          <p:cNvSpPr txBox="1"/>
          <p:nvPr/>
        </p:nvSpPr>
        <p:spPr>
          <a:xfrm>
            <a:off x="3779965" y="2253767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 err="1"/>
              <a:t>Wr</a:t>
            </a:r>
            <a:r>
              <a:rPr lang="en-US" sz="1200" dirty="0"/>
              <a:t> SM9, EMTP (red), STEPSS (blue)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D60FE-A4D6-92DF-E1A1-52387851A1AF}"/>
              </a:ext>
            </a:extLst>
          </p:cNvPr>
          <p:cNvSpPr txBox="1"/>
          <p:nvPr/>
        </p:nvSpPr>
        <p:spPr>
          <a:xfrm>
            <a:off x="3909010" y="4619589"/>
            <a:ext cx="283538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Vt SM20, EMTP (red), STEPSS (blue)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601FA3-4F01-2AC7-1120-B061E593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70" y="2144307"/>
            <a:ext cx="5267329" cy="30665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4597CE-2615-81BB-8785-6026A64379B9}"/>
              </a:ext>
            </a:extLst>
          </p:cNvPr>
          <p:cNvSpPr txBox="1"/>
          <p:nvPr/>
        </p:nvSpPr>
        <p:spPr>
          <a:xfrm>
            <a:off x="6817070" y="1815891"/>
            <a:ext cx="2121447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torque SM20, EMTP (red), STEPSS (blue)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40840-F4F2-8E7F-596B-25E90B8A7F29}"/>
              </a:ext>
            </a:extLst>
          </p:cNvPr>
          <p:cNvSpPr txBox="1"/>
          <p:nvPr/>
        </p:nvSpPr>
        <p:spPr>
          <a:xfrm>
            <a:off x="8859832" y="1739569"/>
            <a:ext cx="1393778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/>
              <a:t>wr</a:t>
            </a:r>
            <a:r>
              <a:rPr lang="en-US" sz="1050" dirty="0"/>
              <a:t> SM20, EMTP (red),</a:t>
            </a:r>
          </a:p>
          <a:p>
            <a:r>
              <a:rPr lang="en-US" sz="1050" dirty="0"/>
              <a:t> STEPSS (blue)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045D3-EC9C-E6AC-2F78-F471ADA8BCD4}"/>
              </a:ext>
            </a:extLst>
          </p:cNvPr>
          <p:cNvSpPr txBox="1"/>
          <p:nvPr/>
        </p:nvSpPr>
        <p:spPr>
          <a:xfrm>
            <a:off x="10472115" y="1728809"/>
            <a:ext cx="1393778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/>
              <a:t>wr</a:t>
            </a:r>
            <a:r>
              <a:rPr lang="en-US" sz="1050" dirty="0"/>
              <a:t> SM9, EMTP (red),</a:t>
            </a:r>
          </a:p>
          <a:p>
            <a:r>
              <a:rPr lang="en-US" sz="1050" dirty="0"/>
              <a:t> STEPSS (blue)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17B5D-7D7D-76B1-E7EB-32077914E044}"/>
              </a:ext>
            </a:extLst>
          </p:cNvPr>
          <p:cNvSpPr txBox="1"/>
          <p:nvPr/>
        </p:nvSpPr>
        <p:spPr>
          <a:xfrm>
            <a:off x="8753845" y="5003060"/>
            <a:ext cx="1393778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Pe SM20, EMTP (red),</a:t>
            </a:r>
          </a:p>
          <a:p>
            <a:r>
              <a:rPr lang="en-US" sz="1050" dirty="0"/>
              <a:t> STEPSS (blue)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9777-A344-40A2-0622-88779D28A399}"/>
              </a:ext>
            </a:extLst>
          </p:cNvPr>
          <p:cNvSpPr txBox="1"/>
          <p:nvPr/>
        </p:nvSpPr>
        <p:spPr>
          <a:xfrm>
            <a:off x="7057878" y="5046601"/>
            <a:ext cx="162329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q SM20 EMTP (red),</a:t>
            </a:r>
          </a:p>
          <a:p>
            <a:r>
              <a:rPr lang="en-US" sz="1050" dirty="0"/>
              <a:t>Z SM20 EMTP (blue)</a:t>
            </a:r>
          </a:p>
          <a:p>
            <a:r>
              <a:rPr lang="en-US" sz="1050" dirty="0"/>
              <a:t>Q SM20 STEPSS (pink)</a:t>
            </a:r>
          </a:p>
          <a:p>
            <a:r>
              <a:rPr lang="en-US" sz="1050" dirty="0"/>
              <a:t>Z SM20 STEPSS (green)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E616C-A5FC-9C0D-D055-EA18CE506627}"/>
              </a:ext>
            </a:extLst>
          </p:cNvPr>
          <p:cNvSpPr txBox="1"/>
          <p:nvPr/>
        </p:nvSpPr>
        <p:spPr>
          <a:xfrm>
            <a:off x="10513147" y="5046601"/>
            <a:ext cx="1393778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Pe SM9, EMTP (red),</a:t>
            </a:r>
          </a:p>
          <a:p>
            <a:r>
              <a:rPr lang="en-US" sz="1050" dirty="0"/>
              <a:t> STEPSS (blue)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99823-B006-4CFC-DF26-2F1565DE38EC}"/>
              </a:ext>
            </a:extLst>
          </p:cNvPr>
          <p:cNvSpPr txBox="1"/>
          <p:nvPr/>
        </p:nvSpPr>
        <p:spPr>
          <a:xfrm>
            <a:off x="7057878" y="6262975"/>
            <a:ext cx="478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/>
              <a:t>Small discrepancies </a:t>
            </a:r>
            <a:r>
              <a:rPr lang="en-US" sz="1800" b="1" dirty="0"/>
              <a:t>between RMS and EMT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2D3EA-D0CB-0478-73CC-366540941B26}"/>
              </a:ext>
            </a:extLst>
          </p:cNvPr>
          <p:cNvSpPr txBox="1"/>
          <p:nvPr/>
        </p:nvSpPr>
        <p:spPr>
          <a:xfrm>
            <a:off x="441789" y="6233994"/>
            <a:ext cx="5876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/>
              <a:t>High frequencies appear with EMTP during transient but good match on steady state values</a:t>
            </a:r>
          </a:p>
        </p:txBody>
      </p:sp>
    </p:spTree>
    <p:extLst>
      <p:ext uri="{BB962C8B-B14F-4D97-AF65-F5344CB8AC3E}">
        <p14:creationId xmlns:p14="http://schemas.microsoft.com/office/powerpoint/2010/main" val="70373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A79BE-407C-0413-6C2D-15DF46B91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22E25-16B7-194B-8B26-141D9F98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8D7AC-4E5A-CE33-7F5B-593447BB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24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60542-4F9E-10A8-BDA2-A66AD77052EA}"/>
              </a:ext>
            </a:extLst>
          </p:cNvPr>
          <p:cNvSpPr txBox="1"/>
          <p:nvPr/>
        </p:nvSpPr>
        <p:spPr>
          <a:xfrm>
            <a:off x="431832" y="1175477"/>
            <a:ext cx="60977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4"/>
            </a:pPr>
            <a:r>
              <a:rPr lang="en-US" sz="2000" dirty="0">
                <a:solidFill>
                  <a:srgbClr val="2FA6D9"/>
                </a:solidFill>
              </a:rPr>
              <a:t>Full detailed Nordic system</a:t>
            </a:r>
            <a:endParaRPr lang="en-US" sz="3200" dirty="0">
              <a:solidFill>
                <a:srgbClr val="2FA6D9"/>
              </a:solidFill>
            </a:endParaRPr>
          </a:p>
          <a:p>
            <a:r>
              <a:rPr lang="en-US" sz="2000" dirty="0">
                <a:solidFill>
                  <a:srgbClr val="2FA6D9"/>
                </a:solidFill>
              </a:rPr>
              <a:t>Fault at bus 4032 cleared without and with line opening</a:t>
            </a:r>
            <a:endParaRPr lang="en-US" sz="2800" dirty="0">
              <a:solidFill>
                <a:srgbClr val="2FA6D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7768E-E71A-A8D8-1A7F-7EA9EA75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05" y="1175477"/>
            <a:ext cx="4838495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CD632-8E02-F571-FB6A-C2318999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" y="2159992"/>
            <a:ext cx="3683251" cy="2628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D1C5AD-9B2D-E1B6-5768-3864D4CE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38" y="2145425"/>
            <a:ext cx="3762983" cy="2657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C307A-6601-F46C-E0CB-8E14D80C0889}"/>
              </a:ext>
            </a:extLst>
          </p:cNvPr>
          <p:cNvSpPr txBox="1"/>
          <p:nvPr/>
        </p:nvSpPr>
        <p:spPr>
          <a:xfrm>
            <a:off x="51244" y="4918033"/>
            <a:ext cx="351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Fault at bus 4032 cleared without line opening.</a:t>
            </a:r>
          </a:p>
          <a:p>
            <a:r>
              <a:rPr lang="en-US" sz="1600" dirty="0"/>
              <a:t>Rotor speeds of generators 6, 7, 17 &amp; 20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5464C83-5A1F-DA78-F91E-3C472BEDD5EC}"/>
              </a:ext>
            </a:extLst>
          </p:cNvPr>
          <p:cNvSpPr txBox="1"/>
          <p:nvPr/>
        </p:nvSpPr>
        <p:spPr>
          <a:xfrm>
            <a:off x="3881331" y="4902063"/>
            <a:ext cx="351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Fault at bus 4032 cleared with line opening.</a:t>
            </a:r>
          </a:p>
          <a:p>
            <a:r>
              <a:rPr lang="en-US" sz="1600" dirty="0"/>
              <a:t>Rotor speeds of generator 6, 7, 17 &amp; 20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06201E3-CA2D-EB58-4ADB-5D1EB2F7FAA1}"/>
              </a:ext>
            </a:extLst>
          </p:cNvPr>
          <p:cNvSpPr txBox="1"/>
          <p:nvPr/>
        </p:nvSpPr>
        <p:spPr>
          <a:xfrm>
            <a:off x="509909" y="5878255"/>
            <a:ext cx="10650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/>
              <a:t>Significant discrepancies between EMT and RMS (STEPSS) simulations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/>
              <a:t>In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EMTP response, the (electromechanical) oscillations die out faster compared to the RMS (STEPSS) simulation.</a:t>
            </a:r>
            <a:endParaRPr lang="en-US" sz="1600" b="1" dirty="0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911C4E48-324E-B537-21E7-5540DE3713E8}"/>
              </a:ext>
            </a:extLst>
          </p:cNvPr>
          <p:cNvSpPr txBox="1"/>
          <p:nvPr/>
        </p:nvSpPr>
        <p:spPr>
          <a:xfrm>
            <a:off x="8015637" y="4649416"/>
            <a:ext cx="351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Fault at bus 4032 cleared without line opening.</a:t>
            </a:r>
          </a:p>
          <a:p>
            <a:r>
              <a:rPr lang="en-US" sz="1600" dirty="0"/>
              <a:t>Active power of generators 6, 7, 17 &amp; 20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09DA00-AE15-71B0-57CE-CC675096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4135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36E5-3C25-1DF8-7D86-9D14F301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E7660-293E-A404-83A2-76BB13B6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E1EF9-84CA-830A-DF75-942F0CAF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25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3EB7E-FECC-55A5-354A-86AEBDBAEFF4}"/>
              </a:ext>
            </a:extLst>
          </p:cNvPr>
          <p:cNvSpPr txBox="1"/>
          <p:nvPr/>
        </p:nvSpPr>
        <p:spPr>
          <a:xfrm>
            <a:off x="132663" y="1194812"/>
            <a:ext cx="609771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2FA6D9"/>
                </a:solidFill>
              </a:rPr>
              <a:t>4.  Full detailed Nordic system</a:t>
            </a:r>
            <a:endParaRPr lang="en-US" sz="3200" dirty="0">
              <a:solidFill>
                <a:srgbClr val="2FA6D9"/>
              </a:solidFill>
            </a:endParaRPr>
          </a:p>
          <a:p>
            <a:r>
              <a:rPr lang="en-US" sz="2000" dirty="0">
                <a:solidFill>
                  <a:srgbClr val="2FA6D9"/>
                </a:solidFill>
              </a:rPr>
              <a:t>Additional disturbance: outage of Generator G16 (producing 600 MW / 223 Mvar)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2FA6D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D7C5C7-F4C5-0025-1DF3-7793EF73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507" y="1020505"/>
            <a:ext cx="6177076" cy="3618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2AB292-C254-F274-72CF-CD19C7A5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644962"/>
            <a:ext cx="5452990" cy="31350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D1B67A-21CC-5996-18BD-5F6374847FB2}"/>
              </a:ext>
            </a:extLst>
          </p:cNvPr>
          <p:cNvSpPr txBox="1"/>
          <p:nvPr/>
        </p:nvSpPr>
        <p:spPr>
          <a:xfrm>
            <a:off x="5742050" y="5073061"/>
            <a:ext cx="63643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frequency nadir is reached at almost the same time, but the 0.25 Hz oscillation is more damped in EMTP. The steady-state values are different. The </a:t>
            </a:r>
            <a:r>
              <a:rPr lang="en-US" b="1" dirty="0">
                <a:sym typeface="Wingdings" panose="05000000000000000000" pitchFamily="2" charset="2"/>
              </a:rPr>
              <a:t>power imbalance is smaller in EMTP. The load model (constant current for active power, constant impedance for reactive power) could be the cause. </a:t>
            </a:r>
          </a:p>
          <a:p>
            <a:r>
              <a:rPr lang="en-US" b="1" dirty="0">
                <a:sym typeface="Wingdings" panose="05000000000000000000" pitchFamily="2" charset="2"/>
              </a:rPr>
              <a:t>To be investigated…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655FD-804C-E498-BE71-65745CD682EE}"/>
              </a:ext>
            </a:extLst>
          </p:cNvPr>
          <p:cNvSpPr txBox="1"/>
          <p:nvPr/>
        </p:nvSpPr>
        <p:spPr>
          <a:xfrm>
            <a:off x="0" y="5840888"/>
            <a:ext cx="5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Generator outage. Rotor speeds of generators 20, 11, 7, 6, 15 &amp; 18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B79D7213-386E-3A9D-9A93-4C7761BCC0E1}"/>
              </a:ext>
            </a:extLst>
          </p:cNvPr>
          <p:cNvSpPr txBox="1"/>
          <p:nvPr/>
        </p:nvSpPr>
        <p:spPr>
          <a:xfrm>
            <a:off x="5893237" y="4642794"/>
            <a:ext cx="5851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Generator outage. Active powers of generators 20, 11, 6, 7, 15 &amp; 18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647F677-704E-6503-EAA7-FB5DF32C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423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47B842-B8B2-6CF4-164C-DA920F40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A69C3-2A16-59D7-1953-689630AC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1FFCE-2FFB-8182-3774-084096F3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26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04CF5-4600-7236-2ECA-81DA1E9B4FC2}"/>
              </a:ext>
            </a:extLst>
          </p:cNvPr>
          <p:cNvSpPr txBox="1"/>
          <p:nvPr/>
        </p:nvSpPr>
        <p:spPr>
          <a:xfrm>
            <a:off x="418672" y="1690688"/>
            <a:ext cx="60977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dirty="0">
                <a:solidFill>
                  <a:srgbClr val="2FA6D9"/>
                </a:solidFill>
              </a:rPr>
              <a:t>Full detailed Nordic system with classical generators</a:t>
            </a:r>
          </a:p>
          <a:p>
            <a:r>
              <a:rPr lang="en-US" sz="1400" i="1" dirty="0"/>
              <a:t>Large loss of G16 (600MW, 222,6MVAR)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080B9-E51F-E0BE-778B-8B227BD46DBE}"/>
              </a:ext>
            </a:extLst>
          </p:cNvPr>
          <p:cNvSpPr txBox="1"/>
          <p:nvPr/>
        </p:nvSpPr>
        <p:spPr>
          <a:xfrm>
            <a:off x="1121066" y="4972252"/>
            <a:ext cx="394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Response of reactive power consumed by load 51 when subjected to generator 16 outage at time 1 sec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62C982-67B0-D00A-C9AD-A7E3BB94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39" y="2361677"/>
            <a:ext cx="4856251" cy="2540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AF2C4-91D0-A81B-8E8D-8D665127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84" y="1575063"/>
            <a:ext cx="5419977" cy="3175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8D7651-47C5-41E1-2728-A57B83735B89}"/>
              </a:ext>
            </a:extLst>
          </p:cNvPr>
          <p:cNvSpPr txBox="1"/>
          <p:nvPr/>
        </p:nvSpPr>
        <p:spPr>
          <a:xfrm>
            <a:off x="7014760" y="4833753"/>
            <a:ext cx="4423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Voltage at bus 1041 when subjected to G16 outage at time 1sec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B8D24-791A-44A7-D9F4-3C09A4654C03}"/>
              </a:ext>
            </a:extLst>
          </p:cNvPr>
          <p:cNvSpPr txBox="1"/>
          <p:nvPr/>
        </p:nvSpPr>
        <p:spPr>
          <a:xfrm>
            <a:off x="761143" y="5768189"/>
            <a:ext cx="9471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active power imbalance is smaller in the EMTP simulation. EMTP response shows unusual damping. </a:t>
            </a:r>
            <a:r>
              <a:rPr lang="en-US" dirty="0">
                <a:sym typeface="Wingdings" panose="05000000000000000000" pitchFamily="2" charset="2"/>
              </a:rPr>
              <a:t> requires further inspection.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9C448D-DDE7-F3C5-848F-8C93F8E3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4009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AC16-8DC3-2878-0D7A-B9F9AB83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C6D06-38CF-C7C6-7391-04FA0593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FD2C2-7F7D-F8A7-2ED1-844B53FB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27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64BA2-B907-586E-02D9-77875BEAE7B6}"/>
              </a:ext>
            </a:extLst>
          </p:cNvPr>
          <p:cNvSpPr txBox="1"/>
          <p:nvPr/>
        </p:nvSpPr>
        <p:spPr>
          <a:xfrm>
            <a:off x="418672" y="1690688"/>
            <a:ext cx="530007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A6D9"/>
                </a:solidFill>
              </a:rPr>
              <a:t>Effect of different time-step </a:t>
            </a:r>
            <a:r>
              <a:rPr lang="en-US" sz="2000" dirty="0" err="1">
                <a:solidFill>
                  <a:srgbClr val="2FA6D9"/>
                </a:solidFill>
              </a:rPr>
              <a:t>sises</a:t>
            </a:r>
            <a:r>
              <a:rPr lang="en-US" sz="2000" dirty="0">
                <a:solidFill>
                  <a:srgbClr val="2FA6D9"/>
                </a:solidFill>
              </a:rPr>
              <a:t> </a:t>
            </a:r>
          </a:p>
          <a:p>
            <a:endParaRPr lang="en-US" sz="2000" dirty="0">
              <a:solidFill>
                <a:srgbClr val="2FA6D9"/>
              </a:solidFill>
            </a:endParaRPr>
          </a:p>
          <a:p>
            <a:r>
              <a:rPr lang="en-US" sz="2000" dirty="0">
                <a:solidFill>
                  <a:srgbClr val="2FA6D9"/>
                </a:solidFill>
              </a:rPr>
              <a:t>In EMTP, the numerical scheme was tested with steps of 25, 50</a:t>
            </a:r>
            <a:r>
              <a:rPr lang="el-GR" sz="2000" dirty="0">
                <a:solidFill>
                  <a:srgbClr val="2FA6D9"/>
                </a:solidFill>
              </a:rPr>
              <a:t> </a:t>
            </a:r>
            <a:r>
              <a:rPr lang="en-US" sz="2000" dirty="0">
                <a:solidFill>
                  <a:srgbClr val="2FA6D9"/>
                </a:solidFill>
              </a:rPr>
              <a:t>and 100</a:t>
            </a:r>
            <a:r>
              <a:rPr lang="el-GR" sz="2000" dirty="0">
                <a:solidFill>
                  <a:srgbClr val="2FA6D9"/>
                </a:solidFill>
              </a:rPr>
              <a:t> μ</a:t>
            </a:r>
            <a:r>
              <a:rPr lang="en-US" sz="2000" dirty="0">
                <a:solidFill>
                  <a:srgbClr val="2FA6D9"/>
                </a:solidFill>
              </a:rPr>
              <a:t>s respectively</a:t>
            </a:r>
          </a:p>
          <a:p>
            <a:endParaRPr lang="en-US" sz="2000" dirty="0">
              <a:solidFill>
                <a:srgbClr val="2FA6D9"/>
              </a:solidFill>
            </a:endParaRPr>
          </a:p>
          <a:p>
            <a:r>
              <a:rPr lang="en-US" dirty="0"/>
              <a:t>25 and 50 </a:t>
            </a:r>
            <a:r>
              <a:rPr lang="el-GR" dirty="0"/>
              <a:t>μ</a:t>
            </a:r>
            <a:r>
              <a:rPr lang="en-US" dirty="0"/>
              <a:t>s yield similar responses. </a:t>
            </a:r>
          </a:p>
          <a:p>
            <a:r>
              <a:rPr lang="en-US" dirty="0"/>
              <a:t>100 </a:t>
            </a:r>
            <a:r>
              <a:rPr lang="el-GR" dirty="0"/>
              <a:t>μ</a:t>
            </a:r>
            <a:r>
              <a:rPr lang="en-US" dirty="0"/>
              <a:t>s causes numerical oscillations.</a:t>
            </a:r>
          </a:p>
          <a:p>
            <a:endParaRPr lang="en-US" dirty="0"/>
          </a:p>
          <a:p>
            <a:r>
              <a:rPr lang="en-US" dirty="0"/>
              <a:t>Hence, the simulation with 50 </a:t>
            </a:r>
            <a:r>
              <a:rPr lang="el-GR" dirty="0"/>
              <a:t>μ</a:t>
            </a:r>
            <a:r>
              <a:rPr lang="en-US" dirty="0"/>
              <a:t>s steps can be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29869-485D-8927-C4F6-43B7E860A923}"/>
              </a:ext>
            </a:extLst>
          </p:cNvPr>
          <p:cNvSpPr txBox="1"/>
          <p:nvPr/>
        </p:nvSpPr>
        <p:spPr>
          <a:xfrm>
            <a:off x="7503141" y="5853569"/>
            <a:ext cx="3941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EMTP results  with 50</a:t>
            </a:r>
            <a:r>
              <a:rPr lang="el-GR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μ</a:t>
            </a:r>
            <a:r>
              <a:rPr lang="en-US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200" i="1" dirty="0"/>
              <a:t> and 100 </a:t>
            </a:r>
            <a:r>
              <a:rPr lang="el-GR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μ</a:t>
            </a:r>
            <a:r>
              <a:rPr lang="en-US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 time step</a:t>
            </a:r>
            <a:endParaRPr lang="en-US" sz="1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0FD7-9F4F-E836-4E97-84C75FF7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95" y="2047536"/>
            <a:ext cx="6097712" cy="357239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5D79814-DE99-2D69-12E0-87543A9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8" y="69986"/>
            <a:ext cx="11101466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SGs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150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E68F-34CC-B5F9-EC6C-C7711D43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7993-0676-B221-D172-1D1489BA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41" y="192738"/>
            <a:ext cx="10973174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5 VSCs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E4CBF-59BC-CDB5-8B3B-5539528A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91D61-DDFC-6957-CAA7-9CB862BF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28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631B-3357-4F55-577E-8DBCD10ABF69}"/>
              </a:ext>
            </a:extLst>
          </p:cNvPr>
          <p:cNvSpPr txBox="1"/>
          <p:nvPr/>
        </p:nvSpPr>
        <p:spPr>
          <a:xfrm>
            <a:off x="418672" y="1518301"/>
            <a:ext cx="5221863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A6D9"/>
                </a:solidFill>
              </a:rPr>
              <a:t>Next, the EMTP model was checked </a:t>
            </a:r>
            <a:r>
              <a:rPr lang="en-US" sz="2000" b="1" u="sng" dirty="0">
                <a:solidFill>
                  <a:srgbClr val="2FA6D9"/>
                </a:solidFill>
              </a:rPr>
              <a:t>replacing some synchronous machines with VSCs</a:t>
            </a:r>
            <a:r>
              <a:rPr lang="en-US" sz="2000" b="1" dirty="0">
                <a:solidFill>
                  <a:srgbClr val="2FA6D9"/>
                </a:solidFill>
              </a:rPr>
              <a:t>:</a:t>
            </a:r>
          </a:p>
          <a:p>
            <a:endParaRPr lang="en-US" sz="2000" b="1" u="sng" dirty="0">
              <a:solidFill>
                <a:srgbClr val="2FA6D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5 generators (6, 7, 11, 12, 11 &amp; 14)  were replaced by VSCs with the same nominal apparent power. The generators have large reactive power response to the disturbance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loads were turned to constant current for both active and reactive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VSC currents were limited to nominal value, without delay (unlike synchronous machines)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A6D9"/>
                </a:solidFill>
              </a:rPr>
              <a:t>The operating point is insecure with respect to long-term voltage stability.</a:t>
            </a:r>
          </a:p>
          <a:p>
            <a:r>
              <a:rPr lang="en-US" b="1" i="1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2FA6D9"/>
                </a:solidFill>
                <a:sym typeface="Wingdings" panose="05000000000000000000" pitchFamily="2" charset="2"/>
              </a:rPr>
              <a:t>In the presence of VSCs, system instability is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2FA6D9"/>
                </a:solidFill>
                <a:sym typeface="Wingdings" panose="05000000000000000000" pitchFamily="2" charset="2"/>
              </a:rPr>
              <a:t>     expected to take place faster.</a:t>
            </a:r>
            <a:endParaRPr lang="en-US" sz="2000" dirty="0">
              <a:solidFill>
                <a:srgbClr val="2FA6D9"/>
              </a:solidFill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Obtained results</a:t>
            </a:r>
            <a:r>
              <a:rPr lang="en-US" sz="2000" dirty="0">
                <a:sym typeface="Wingdings" panose="05000000000000000000" pitchFamily="2" charset="2"/>
              </a:rPr>
              <a:t>: the EMT model is initially not at equilibrium. To be investigated !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DE76A-CFFC-C3D4-FA2D-21A24B366E70}"/>
              </a:ext>
            </a:extLst>
          </p:cNvPr>
          <p:cNvSpPr txBox="1"/>
          <p:nvPr/>
        </p:nvSpPr>
        <p:spPr>
          <a:xfrm>
            <a:off x="6096000" y="5612085"/>
            <a:ext cx="577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Active and reactive power at buses 1042, 1043,4021,4031 and 4042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EAD43-3D5F-118E-6616-E4650C93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35" y="1738958"/>
            <a:ext cx="6465825" cy="38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0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36BA2-6471-DDE6-BA3D-948892E8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9A135-4EB4-E4AF-F24D-19C2C255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866BF-302F-FD51-4FA7-5E466B6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29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260CD-7E3F-CF1C-8A88-464D6A820C44}"/>
              </a:ext>
            </a:extLst>
          </p:cNvPr>
          <p:cNvSpPr txBox="1"/>
          <p:nvPr/>
        </p:nvSpPr>
        <p:spPr>
          <a:xfrm>
            <a:off x="265109" y="1490196"/>
            <a:ext cx="535254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2FA6D9"/>
                </a:solidFill>
              </a:rPr>
              <a:t>Disturbance : outage of generator g16</a:t>
            </a:r>
          </a:p>
          <a:p>
            <a:endParaRPr lang="en-US" sz="2000" b="1" u="sng" dirty="0">
              <a:solidFill>
                <a:srgbClr val="2FA6D9"/>
              </a:solidFill>
            </a:endParaRPr>
          </a:p>
          <a:p>
            <a:r>
              <a:rPr lang="en-US" dirty="0"/>
              <a:t>STEPSS shows a short-term voltage collapse (belonging to the </a:t>
            </a:r>
            <a:r>
              <a:rPr lang="en-US" i="1" dirty="0"/>
              <a:t>slow converter-driven instability </a:t>
            </a:r>
            <a:r>
              <a:rPr lang="en-US" dirty="0"/>
              <a:t>category),</a:t>
            </a:r>
          </a:p>
          <a:p>
            <a:r>
              <a:rPr lang="en-US" dirty="0"/>
              <a:t>while EMTP shows a stable response.</a:t>
            </a:r>
          </a:p>
          <a:p>
            <a:r>
              <a:rPr lang="en-US" b="1" dirty="0">
                <a:sym typeface="Wingdings" panose="05000000000000000000" pitchFamily="2" charset="2"/>
              </a:rPr>
              <a:t> Caused by load model ? </a:t>
            </a:r>
            <a:r>
              <a:rPr lang="en-US" b="1" dirty="0"/>
              <a:t>This requires further investigation !</a:t>
            </a:r>
            <a:endParaRPr lang="en-US" dirty="0">
              <a:solidFill>
                <a:srgbClr val="2FA6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35FD3-F990-03F2-26EA-4AEB7C2227AF}"/>
              </a:ext>
            </a:extLst>
          </p:cNvPr>
          <p:cNvSpPr txBox="1"/>
          <p:nvPr/>
        </p:nvSpPr>
        <p:spPr>
          <a:xfrm>
            <a:off x="6721230" y="5585299"/>
            <a:ext cx="4632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EMTP response to outage of g16: voltage at bus 1041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AD564-588A-07D8-EFA2-6C36D44A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544" y="1941731"/>
            <a:ext cx="6277676" cy="354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23D7F7-4CC4-33FD-5B5A-11488460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6" y="3583077"/>
            <a:ext cx="4278879" cy="2713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830B-5DCC-520A-FCF2-DC1972FCF48E}"/>
              </a:ext>
            </a:extLst>
          </p:cNvPr>
          <p:cNvSpPr txBox="1"/>
          <p:nvPr/>
        </p:nvSpPr>
        <p:spPr>
          <a:xfrm>
            <a:off x="418672" y="6154321"/>
            <a:ext cx="555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STEPSS response to outage of g16: voltage at bus 1041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635B17-32B9-860A-65E1-58E8C272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78" y="183671"/>
            <a:ext cx="10973174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5 VSCs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248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D5DB-E99C-8953-7ACC-13F1D49F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BIGER1 Explore - Deliverables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0B641-F097-3A9A-AE05-893CB06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AF72F-6D4B-21F0-56FD-2A712905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</a:t>
            </a:fld>
            <a:endParaRPr lang="fr-FR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630630F-B3D2-7B60-E3B9-0725EB49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BiGER project State of the art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(not finished)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Arial" panose="020B0604020202020204" pitchFamily="34" charset="0"/>
                <a:hlinkClick r:id="rId3"/>
              </a:rPr>
              <a:t>Test systems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1-VSC test system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4-VSC test system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Nordic test system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Arial" panose="020B0604020202020204" pitchFamily="34" charset="0"/>
              <a:hlinkClick r:id="rId4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Arial" panose="020B0604020202020204" pitchFamily="34" charset="0"/>
                <a:hlinkClick r:id="rId4"/>
              </a:rPr>
              <a:t>Use_cases_report_Nordic_4VSC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20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B0EE-354E-DE91-1441-8BCB09F3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28342-8952-02E7-69E5-A8969F3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8B3D-4035-B9B8-CD1A-B39B0DC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30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8B54A-2729-4FB0-1B56-97DFC807727A}"/>
              </a:ext>
            </a:extLst>
          </p:cNvPr>
          <p:cNvSpPr txBox="1"/>
          <p:nvPr/>
        </p:nvSpPr>
        <p:spPr>
          <a:xfrm>
            <a:off x="265109" y="1490196"/>
            <a:ext cx="535254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2FA6D9"/>
                </a:solidFill>
              </a:rPr>
              <a:t>Disturbance : outage of generator g16, generator G14 is replaced by one VSC.</a:t>
            </a:r>
          </a:p>
          <a:p>
            <a:endParaRPr lang="en-US" sz="2000" b="1" u="sng" dirty="0">
              <a:solidFill>
                <a:srgbClr val="2FA6D9"/>
              </a:solidFill>
            </a:endParaRPr>
          </a:p>
          <a:p>
            <a:r>
              <a:rPr lang="en-US" dirty="0"/>
              <a:t>TO BE COMPLETED.</a:t>
            </a:r>
            <a:endParaRPr lang="en-US" dirty="0">
              <a:solidFill>
                <a:srgbClr val="2FA6D9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D260B4-0517-F2ED-C538-16144622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78" y="183671"/>
            <a:ext cx="10973174" cy="1325563"/>
          </a:xfrm>
        </p:spPr>
        <p:txBody>
          <a:bodyPr/>
          <a:lstStyle/>
          <a:p>
            <a:r>
              <a:rPr lang="en-US" dirty="0"/>
              <a:t>BIGER Explore – </a:t>
            </a:r>
            <a:r>
              <a:rPr lang="en-US" dirty="0">
                <a:solidFill>
                  <a:schemeClr val="accent6"/>
                </a:solidFill>
              </a:rPr>
              <a:t>Nordic system – tests with 1 VSCs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4061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93F6-AC13-93D0-C764-0B9401C7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77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08B3-A5E2-F755-9A1E-1B9C173F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695"/>
            <a:ext cx="10515600" cy="54684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  Do not underestimate the efforts required:</a:t>
            </a:r>
          </a:p>
          <a:p>
            <a:pPr lvl="1"/>
            <a:r>
              <a:rPr lang="en-US" sz="2000" dirty="0"/>
              <a:t>To build a use case in different tools</a:t>
            </a:r>
          </a:p>
          <a:p>
            <a:pPr lvl="1"/>
            <a:r>
              <a:rPr lang="en-US" sz="2000" dirty="0"/>
              <a:t>To compare the responses of different software</a:t>
            </a:r>
          </a:p>
          <a:p>
            <a:pPr lvl="1"/>
            <a:r>
              <a:rPr lang="en-US" sz="2000" dirty="0"/>
              <a:t>To tune the models and finally validate the test systems</a:t>
            </a:r>
          </a:p>
          <a:p>
            <a:pPr lvl="1"/>
            <a:r>
              <a:rPr lang="en-US" sz="2000" dirty="0"/>
              <a:t>To run the time-consuming EMT simulations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Working with EMT requires a </a:t>
            </a:r>
            <a:r>
              <a:rPr lang="en-US" b="1" dirty="0"/>
              <a:t>high level of expertise</a:t>
            </a:r>
          </a:p>
          <a:p>
            <a:pPr lvl="1"/>
            <a:r>
              <a:rPr lang="en-US" sz="2000" dirty="0"/>
              <a:t>More complex models </a:t>
            </a:r>
          </a:p>
          <a:p>
            <a:pPr lvl="1"/>
            <a:r>
              <a:rPr lang="en-US" sz="2000" dirty="0"/>
              <a:t>Larger number of parameters and data to tune</a:t>
            </a:r>
          </a:p>
          <a:p>
            <a:pPr lvl="1"/>
            <a:r>
              <a:rPr lang="en-US" sz="2000" dirty="0"/>
              <a:t>There is not always a one-to-one correspondence with RMS modeling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 Even if </a:t>
            </a:r>
            <a:r>
              <a:rPr lang="fr-FR" sz="2400" dirty="0" err="1"/>
              <a:t>incomplete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hoped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the cases set up in </a:t>
            </a:r>
            <a:r>
              <a:rPr lang="fr-FR" sz="2400" dirty="0" err="1"/>
              <a:t>BiGER</a:t>
            </a:r>
            <a:r>
              <a:rPr lang="fr-FR" sz="2400" dirty="0"/>
              <a:t> Explore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 </a:t>
            </a:r>
            <a:r>
              <a:rPr lang="fr-FR" sz="2400" dirty="0" err="1"/>
              <a:t>useful</a:t>
            </a:r>
            <a:r>
              <a:rPr lang="fr-FR" sz="2400" dirty="0"/>
              <a:t> for the </a:t>
            </a:r>
            <a:r>
              <a:rPr lang="fr-FR" sz="2400" dirty="0" err="1"/>
              <a:t>rest</a:t>
            </a:r>
            <a:r>
              <a:rPr lang="fr-FR" sz="2400" dirty="0"/>
              <a:t> of the </a:t>
            </a:r>
            <a:r>
              <a:rPr lang="fr-FR" sz="2400" dirty="0" err="1"/>
              <a:t>BiGER</a:t>
            </a:r>
            <a:r>
              <a:rPr lang="fr-FR" sz="2400" dirty="0"/>
              <a:t> </a:t>
            </a:r>
            <a:r>
              <a:rPr lang="fr-FR" sz="2400" dirty="0" err="1"/>
              <a:t>project</a:t>
            </a:r>
            <a:endParaRPr lang="en-BE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C4A45-F1E5-360C-C98B-2E001AAA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E23FB-5504-393D-4FB4-0F95B347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31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ACB2E-6BE4-B0B8-6AF7-5B801C859E45}"/>
              </a:ext>
            </a:extLst>
          </p:cNvPr>
          <p:cNvSpPr/>
          <p:nvPr/>
        </p:nvSpPr>
        <p:spPr>
          <a:xfrm>
            <a:off x="1785722" y="4458474"/>
            <a:ext cx="9201037" cy="1250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young engineer/PhD student needs frequent supervision on a weekly basis (at least) to cope with this task and respect the timeline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899587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3ADE-2439-3680-4BBC-BCEA46098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69D9-A146-A606-7788-61F7630D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following converter RMS model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3463-6C04-060B-92D2-D2829F770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here: </a:t>
            </a:r>
            <a:r>
              <a:rPr lang="en-US" dirty="0">
                <a:hlinkClick r:id="rId2"/>
              </a:rPr>
              <a:t>Collaborative Open-Source Dynamic Simulation Library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EEC19-B50F-79EB-E64B-DEFA0EEF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B03A0-E790-22DC-527A-4688E0A9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03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8A2C4-178B-26EA-E2DF-6AB61827D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8086-CF8B-28D7-32BE-2B453E3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following converter EMT model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3BE8-BD82-A23D-4314-4FB7FF5D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section 1.2.3 EMTP implementation of </a:t>
            </a:r>
            <a:r>
              <a:rPr lang="en-US" dirty="0">
                <a:hlinkClick r:id="rId2"/>
              </a:rPr>
              <a:t>BiGER1 use case report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D997-0E40-BC42-2CF9-D8E5BC8A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50B2C-242A-D3B2-7B81-CC67971C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048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F034C-F4E2-D684-E1BE-701E2C43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52EB-2E5A-F4E7-2337-9457083B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Nordic system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BB782-8440-4404-E9D8-16826C60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3CDEE-4E83-0242-1383-267B055E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34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595DCB-B7C1-7CCE-BD6E-E9A5B227B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9CF68-DF60-169E-972F-F153CF4A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24092"/>
            <a:ext cx="7463774" cy="47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3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62F0-E948-0D64-63B8-F726A82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BIGER1 Explore – State-of-the-art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6AFD-BA86-BF14-7F46-31A924BFD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0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point: for which dynamics is the phasor still valid ?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8FCB6-0C5E-FA62-ED26-2BE00AF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84705-8DC5-4802-F9B0-4376FC35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725B8-FAE2-1645-8AC2-603D3126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5" y="1994665"/>
            <a:ext cx="8057255" cy="3158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64410-C8B4-81FE-379D-7917F7E85F28}"/>
              </a:ext>
            </a:extLst>
          </p:cNvPr>
          <p:cNvSpPr txBox="1"/>
          <p:nvPr/>
        </p:nvSpPr>
        <p:spPr>
          <a:xfrm>
            <a:off x="657114" y="5655889"/>
            <a:ext cx="901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</a:rPr>
              <a:t>All </a:t>
            </a:r>
            <a:r>
              <a:rPr lang="fr-FR" dirty="0" err="1">
                <a:solidFill>
                  <a:srgbClr val="FF0000"/>
                </a:solidFill>
                <a:latin typeface="Calibri" panose="020F0502020204030204" pitchFamily="34" charset="0"/>
              </a:rPr>
              <a:t>categories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</a:rPr>
              <a:t> are </a:t>
            </a:r>
            <a:r>
              <a:rPr lang="fr-FR" dirty="0" err="1">
                <a:solidFill>
                  <a:srgbClr val="FF0000"/>
                </a:solidFill>
                <a:latin typeface="Calibri" panose="020F0502020204030204" pitchFamily="34" charset="0"/>
              </a:rPr>
              <a:t>impacted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</a:rPr>
              <a:t> by the </a:t>
            </a:r>
            <a:r>
              <a:rPr lang="fr-FR" dirty="0" err="1">
                <a:solidFill>
                  <a:srgbClr val="FF0000"/>
                </a:solidFill>
                <a:latin typeface="Calibri" panose="020F0502020204030204" pitchFamily="34" charset="0"/>
              </a:rPr>
              <a:t>presence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FF0000"/>
                </a:solidFill>
                <a:latin typeface="Calibri" panose="020F0502020204030204" pitchFamily="34" charset="0"/>
              </a:rPr>
              <a:t>IBRs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Power-electronics converters push the phasor approximation to its limit (and beyond…)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D91FA-9DF5-FA27-CA94-CF0201427D11}"/>
              </a:ext>
            </a:extLst>
          </p:cNvPr>
          <p:cNvSpPr txBox="1"/>
          <p:nvPr/>
        </p:nvSpPr>
        <p:spPr>
          <a:xfrm>
            <a:off x="8662479" y="2936873"/>
            <a:ext cx="34546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effectLst/>
              </a:rPr>
              <a:t>Hatziargyriou</a:t>
            </a:r>
            <a:r>
              <a:rPr lang="en-GB" sz="1600" dirty="0">
                <a:effectLst/>
              </a:rPr>
              <a:t> N. et al. « Definition and Classification of Power System Stability – Revisited &amp; Extended ». </a:t>
            </a:r>
            <a:r>
              <a:rPr lang="en-GB" sz="1600" i="1" dirty="0">
                <a:effectLst/>
              </a:rPr>
              <a:t>IEEE Trans. on Power Systems</a:t>
            </a:r>
            <a:r>
              <a:rPr lang="en-GB" sz="1600" dirty="0">
                <a:effectLst/>
              </a:rPr>
              <a:t> 36, n</a:t>
            </a:r>
            <a:r>
              <a:rPr lang="en-GB" sz="1600" baseline="30000" dirty="0">
                <a:effectLst/>
              </a:rPr>
              <a:t>o</a:t>
            </a:r>
            <a:r>
              <a:rPr lang="en-GB" sz="1600" dirty="0">
                <a:effectLst/>
              </a:rPr>
              <a:t> 4 (July 2021), pp. 3271‑81 </a:t>
            </a:r>
            <a:r>
              <a:rPr lang="en-GB" sz="1600" dirty="0">
                <a:effectLst/>
                <a:hlinkClick r:id="rId3"/>
              </a:rPr>
              <a:t>https://doi.org/10.1109/TPWRS.2020.3041774</a:t>
            </a:r>
            <a:endParaRPr lang="en-GB" sz="1600" dirty="0">
              <a:effectLst/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483459D-38A7-F472-2F60-32A419CD141E}"/>
              </a:ext>
            </a:extLst>
          </p:cNvPr>
          <p:cNvSpPr/>
          <p:nvPr/>
        </p:nvSpPr>
        <p:spPr>
          <a:xfrm>
            <a:off x="3489141" y="2936873"/>
            <a:ext cx="252000" cy="252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B9285A8-0519-871C-800A-A3E09415D41E}"/>
              </a:ext>
            </a:extLst>
          </p:cNvPr>
          <p:cNvSpPr/>
          <p:nvPr/>
        </p:nvSpPr>
        <p:spPr>
          <a:xfrm>
            <a:off x="2012229" y="2927649"/>
            <a:ext cx="252000" cy="252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82B006-AFAF-0B17-573B-E1D501AA80F1}"/>
              </a:ext>
            </a:extLst>
          </p:cNvPr>
          <p:cNvGrpSpPr/>
          <p:nvPr/>
        </p:nvGrpSpPr>
        <p:grpSpPr>
          <a:xfrm>
            <a:off x="9816507" y="2043577"/>
            <a:ext cx="1815374" cy="307777"/>
            <a:chOff x="10784532" y="1212114"/>
            <a:chExt cx="1815374" cy="307777"/>
          </a:xfrm>
        </p:grpSpPr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2F369077-69BA-E44F-4D34-195EFA091FAF}"/>
                </a:ext>
              </a:extLst>
            </p:cNvPr>
            <p:cNvSpPr/>
            <p:nvPr/>
          </p:nvSpPr>
          <p:spPr>
            <a:xfrm>
              <a:off x="10784532" y="1276002"/>
              <a:ext cx="180000" cy="18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D6A632-E5B1-E7F0-84A6-CCD32E96DA57}"/>
                </a:ext>
              </a:extLst>
            </p:cNvPr>
            <p:cNvSpPr txBox="1"/>
            <p:nvPr/>
          </p:nvSpPr>
          <p:spPr>
            <a:xfrm>
              <a:off x="10905880" y="1212114"/>
              <a:ext cx="1694026" cy="307777"/>
            </a:xfrm>
            <a:prstGeom prst="rect">
              <a:avLst/>
            </a:prstGeom>
            <a:noFill/>
          </p:spPr>
          <p:txBody>
            <a:bodyPr wrap="none" lIns="108000" rIns="108000" rtlCol="0">
              <a:spAutoFit/>
            </a:bodyPr>
            <a:lstStyle/>
            <a:p>
              <a:r>
                <a:rPr lang="fr-FR" sz="1400" dirty="0">
                  <a:solidFill>
                    <a:srgbClr val="FF0000"/>
                  </a:solidFill>
                </a:rPr>
                <a:t>NEW CATEGORIES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B3B7585-F59C-54F2-4C58-36DB8EDAE7AA}"/>
              </a:ext>
            </a:extLst>
          </p:cNvPr>
          <p:cNvSpPr txBox="1"/>
          <p:nvPr/>
        </p:nvSpPr>
        <p:spPr>
          <a:xfrm>
            <a:off x="9975105" y="2393718"/>
            <a:ext cx="1918127" cy="307777"/>
          </a:xfrm>
          <a:prstGeom prst="rect">
            <a:avLst/>
          </a:prstGeom>
          <a:noFill/>
        </p:spPr>
        <p:txBody>
          <a:bodyPr wrap="none" lIns="108000" rIns="108000" rtlCol="0">
            <a:spAutoFit/>
          </a:bodyPr>
          <a:lstStyle/>
          <a:p>
            <a:r>
              <a:rPr lang="fr-FR" sz="1400" b="1" dirty="0">
                <a:solidFill>
                  <a:srgbClr val="7030A0"/>
                </a:solidFill>
              </a:rPr>
              <a:t>EMT </a:t>
            </a:r>
            <a:r>
              <a:rPr lang="fr-FR" sz="1400" b="1" dirty="0" err="1">
                <a:solidFill>
                  <a:srgbClr val="7030A0"/>
                </a:solidFill>
              </a:rPr>
              <a:t>is</a:t>
            </a:r>
            <a:r>
              <a:rPr lang="fr-FR" sz="1400" b="1" dirty="0">
                <a:solidFill>
                  <a:srgbClr val="7030A0"/>
                </a:solidFill>
              </a:rPr>
              <a:t> </a:t>
            </a:r>
            <a:r>
              <a:rPr lang="fr-FR" sz="1400" b="1" dirty="0" err="1">
                <a:solidFill>
                  <a:srgbClr val="7030A0"/>
                </a:solidFill>
              </a:rPr>
              <a:t>clearly</a:t>
            </a:r>
            <a:r>
              <a:rPr lang="fr-FR" sz="1400" b="1" dirty="0">
                <a:solidFill>
                  <a:srgbClr val="7030A0"/>
                </a:solidFill>
              </a:rPr>
              <a:t> </a:t>
            </a:r>
            <a:r>
              <a:rPr lang="fr-FR" sz="1400" b="1" dirty="0" err="1">
                <a:solidFill>
                  <a:srgbClr val="7030A0"/>
                </a:solidFill>
              </a:rPr>
              <a:t>required</a:t>
            </a:r>
            <a:endParaRPr lang="en-GB" sz="1400" b="1" dirty="0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56BF4F-67EB-E0EF-24FE-32E72BD4BFFB}"/>
              </a:ext>
            </a:extLst>
          </p:cNvPr>
          <p:cNvSpPr/>
          <p:nvPr/>
        </p:nvSpPr>
        <p:spPr>
          <a:xfrm>
            <a:off x="9709074" y="2411824"/>
            <a:ext cx="252000" cy="252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60B8B6-D6EC-E8D6-95A5-01CCDEB03572}"/>
              </a:ext>
            </a:extLst>
          </p:cNvPr>
          <p:cNvSpPr/>
          <p:nvPr/>
        </p:nvSpPr>
        <p:spPr>
          <a:xfrm>
            <a:off x="501466" y="4112633"/>
            <a:ext cx="1080000" cy="432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15B9C5-D414-46DF-EB13-0951B833538D}"/>
              </a:ext>
            </a:extLst>
          </p:cNvPr>
          <p:cNvSpPr/>
          <p:nvPr/>
        </p:nvSpPr>
        <p:spPr>
          <a:xfrm>
            <a:off x="2414470" y="4112633"/>
            <a:ext cx="756000" cy="432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951EC7-B440-D319-C09B-4416522DD36A}"/>
              </a:ext>
            </a:extLst>
          </p:cNvPr>
          <p:cNvSpPr/>
          <p:nvPr/>
        </p:nvSpPr>
        <p:spPr>
          <a:xfrm>
            <a:off x="6410795" y="4832017"/>
            <a:ext cx="720000" cy="28800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8443F-5CD1-BA71-5DAF-DDDFC1353AFF}"/>
              </a:ext>
            </a:extLst>
          </p:cNvPr>
          <p:cNvCxnSpPr>
            <a:cxnSpLocks/>
          </p:cNvCxnSpPr>
          <p:nvPr/>
        </p:nvCxnSpPr>
        <p:spPr>
          <a:xfrm>
            <a:off x="3563436" y="3537006"/>
            <a:ext cx="0" cy="1810057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BF5F44-F0B0-C438-D098-FF3866E41FF7}"/>
              </a:ext>
            </a:extLst>
          </p:cNvPr>
          <p:cNvCxnSpPr>
            <a:cxnSpLocks/>
          </p:cNvCxnSpPr>
          <p:nvPr/>
        </p:nvCxnSpPr>
        <p:spPr>
          <a:xfrm flipH="1">
            <a:off x="3563436" y="5398324"/>
            <a:ext cx="6640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0B7B8E-D4A7-B584-AFD3-19ECF86C0685}"/>
              </a:ext>
            </a:extLst>
          </p:cNvPr>
          <p:cNvSpPr txBox="1"/>
          <p:nvPr/>
        </p:nvSpPr>
        <p:spPr>
          <a:xfrm>
            <a:off x="4307874" y="5213658"/>
            <a:ext cx="414904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b="1" i="1" dirty="0">
                <a:solidFill>
                  <a:srgbClr val="FF0000"/>
                </a:solidFill>
              </a:rPr>
              <a:t>Limit of </a:t>
            </a:r>
            <a:r>
              <a:rPr lang="fr-FR" b="1" i="1" dirty="0" err="1">
                <a:solidFill>
                  <a:srgbClr val="FF0000"/>
                </a:solidFill>
              </a:rPr>
              <a:t>validity</a:t>
            </a:r>
            <a:r>
              <a:rPr lang="fr-FR" b="1" i="1" dirty="0">
                <a:solidFill>
                  <a:srgbClr val="FF0000"/>
                </a:solidFill>
              </a:rPr>
              <a:t> of </a:t>
            </a:r>
            <a:r>
              <a:rPr lang="fr-FR" b="1" i="1" dirty="0" err="1">
                <a:solidFill>
                  <a:srgbClr val="FF0000"/>
                </a:solidFill>
              </a:rPr>
              <a:t>phasor</a:t>
            </a:r>
            <a:r>
              <a:rPr lang="fr-FR" b="1" i="1" dirty="0">
                <a:solidFill>
                  <a:srgbClr val="FF0000"/>
                </a:solidFill>
              </a:rPr>
              <a:t> approximation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B6B63C-6BD6-41BB-0649-399E931F937E}"/>
              </a:ext>
            </a:extLst>
          </p:cNvPr>
          <p:cNvSpPr/>
          <p:nvPr/>
        </p:nvSpPr>
        <p:spPr>
          <a:xfrm>
            <a:off x="1601529" y="4131407"/>
            <a:ext cx="756000" cy="432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095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E2E43-B822-EF79-B60D-556A8CBF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review</a:t>
            </a:r>
            <a:br>
              <a:rPr lang="de-DE" dirty="0"/>
            </a:br>
            <a:r>
              <a:rPr lang="de-DE" dirty="0"/>
              <a:t>Key </a:t>
            </a:r>
            <a:r>
              <a:rPr lang="de-DE" dirty="0" err="1"/>
              <a:t>messages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1F9C6F-EDA9-A825-D399-A434C7287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BiGER PROJECT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DFADA1-C59F-CDC6-3B70-0D3DDBF8B553}"/>
              </a:ext>
            </a:extLst>
          </p:cNvPr>
          <p:cNvSpPr txBox="1"/>
          <p:nvPr/>
        </p:nvSpPr>
        <p:spPr>
          <a:xfrm>
            <a:off x="423877" y="1334459"/>
            <a:ext cx="11183066" cy="553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AutoNum type="arabicPeriod"/>
            </a:pPr>
            <a:r>
              <a:rPr lang="de-DE" sz="2000" dirty="0"/>
              <a:t>RMS </a:t>
            </a:r>
            <a:r>
              <a:rPr lang="de-DE" sz="2000" dirty="0" err="1"/>
              <a:t>limitations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type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phasor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endParaRPr lang="de-DE" sz="2000" dirty="0"/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What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Phasor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models</a:t>
            </a:r>
            <a:r>
              <a:rPr lang="de-DE" dirty="0">
                <a:latin typeface="+mj-lt"/>
              </a:rPr>
              <a:t>?</a:t>
            </a:r>
          </a:p>
          <a:p>
            <a:pPr marL="1257300" lvl="2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Simplified</a:t>
            </a:r>
            <a:r>
              <a:rPr lang="de-DE" dirty="0">
                <a:latin typeface="+mj-lt"/>
              </a:rPr>
              <a:t> Average Value Models: AC- and DC-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modeled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controlled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current</a:t>
            </a:r>
            <a:r>
              <a:rPr lang="de-DE" dirty="0">
                <a:latin typeface="+mj-lt"/>
              </a:rPr>
              <a:t> and </a:t>
            </a:r>
            <a:r>
              <a:rPr lang="de-DE" dirty="0" err="1">
                <a:latin typeface="+mj-lt"/>
              </a:rPr>
              <a:t>voltage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sources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phasor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domain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for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dynamic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simulation</a:t>
            </a:r>
            <a:r>
              <a:rPr lang="de-DE" dirty="0">
                <a:latin typeface="+mj-lt"/>
              </a:rPr>
              <a:t>)</a:t>
            </a:r>
          </a:p>
          <a:p>
            <a:pPr marL="1714500" lvl="3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Different </a:t>
            </a:r>
            <a:r>
              <a:rPr lang="de-DE" dirty="0" err="1">
                <a:latin typeface="+mj-lt"/>
              </a:rPr>
              <a:t>possibilities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model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control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systems</a:t>
            </a:r>
            <a:endParaRPr lang="de-DE" dirty="0">
              <a:latin typeface="+mj-lt"/>
            </a:endParaRPr>
          </a:p>
          <a:p>
            <a:pPr marL="1257300" lvl="2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Load-Flow Models: </a:t>
            </a:r>
            <a:r>
              <a:rPr lang="de-DE" dirty="0" err="1">
                <a:latin typeface="+mj-lt"/>
              </a:rPr>
              <a:t>Primarly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designed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steady-state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analysis</a:t>
            </a:r>
            <a:r>
              <a:rPr lang="de-DE" dirty="0">
                <a:latin typeface="+mj-lt"/>
              </a:rPr>
              <a:t> in RMS </a:t>
            </a:r>
            <a:r>
              <a:rPr lang="de-DE" dirty="0" err="1">
                <a:latin typeface="+mj-lt"/>
              </a:rPr>
              <a:t>simulations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for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static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simulation</a:t>
            </a:r>
            <a:r>
              <a:rPr lang="de-DE" dirty="0">
                <a:latin typeface="+mj-lt"/>
              </a:rPr>
              <a:t>)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Limitations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significant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</a:t>
            </a:r>
            <a:r>
              <a:rPr lang="de-DE" dirty="0">
                <a:latin typeface="+mj-lt"/>
              </a:rPr>
              <a:t> grid-following </a:t>
            </a:r>
            <a:r>
              <a:rPr lang="de-DE" dirty="0" err="1">
                <a:latin typeface="+mj-lt"/>
              </a:rPr>
              <a:t>inverter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models</a:t>
            </a:r>
            <a:endParaRPr lang="de-DE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de-DE" sz="2000" dirty="0"/>
              <a:t>RMS </a:t>
            </a:r>
            <a:r>
              <a:rPr lang="de-DE" sz="2000" dirty="0" err="1"/>
              <a:t>limitations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increasing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IBRs in </a:t>
            </a:r>
            <a:r>
              <a:rPr lang="de-DE" sz="2000" dirty="0" err="1"/>
              <a:t>the</a:t>
            </a:r>
            <a:r>
              <a:rPr lang="de-DE" sz="2000" dirty="0"/>
              <a:t> network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 </a:t>
            </a:r>
            <a:r>
              <a:rPr lang="en-US" dirty="0">
                <a:latin typeface="+mj-lt"/>
              </a:rPr>
              <a:t>Considerable effect of several parameters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Type of event (fault, load step, controller </a:t>
            </a:r>
            <a:r>
              <a:rPr lang="en-US" dirty="0" err="1">
                <a:latin typeface="+mj-lt"/>
              </a:rPr>
              <a:t>setpoint</a:t>
            </a:r>
            <a:r>
              <a:rPr lang="en-US" dirty="0">
                <a:latin typeface="+mj-lt"/>
              </a:rPr>
              <a:t> changes)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Network initial operating point/state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Strength of external network (short-circuit power/ short-circuit ratio)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PLL bandwidth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Controller parameters (e.g. time constant of inner current loop)</a:t>
            </a:r>
          </a:p>
        </p:txBody>
      </p:sp>
    </p:spTree>
    <p:extLst>
      <p:ext uri="{BB962C8B-B14F-4D97-AF65-F5344CB8AC3E}">
        <p14:creationId xmlns:p14="http://schemas.microsoft.com/office/powerpoint/2010/main" val="416401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E44E6-A4D4-7E27-90F8-C6558E54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77" y="376988"/>
            <a:ext cx="11342769" cy="538551"/>
          </a:xfrm>
        </p:spPr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phasor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–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findings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B185E6-8EE2-D4C3-D558-520B2D117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de-DE" sz="1000" dirty="0"/>
          </a:p>
          <a:p>
            <a:r>
              <a:rPr lang="de-DE" dirty="0"/>
              <a:t>BIGER 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6771E3-4E77-02D3-01A0-F27D590C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61" y="930292"/>
            <a:ext cx="5854391" cy="163669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981FBF-1FC9-D1D1-3363-43A411A0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73" y="2825401"/>
            <a:ext cx="3255978" cy="29312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2053B6-F22C-9118-D16D-DE592F01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0" y="4580203"/>
            <a:ext cx="5185952" cy="20938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97C0CB-EB9E-E2FB-0D13-CD9755936BCB}"/>
              </a:ext>
            </a:extLst>
          </p:cNvPr>
          <p:cNvSpPr txBox="1"/>
          <p:nvPr/>
        </p:nvSpPr>
        <p:spPr>
          <a:xfrm>
            <a:off x="-238693" y="871501"/>
            <a:ext cx="6787600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Full</a:t>
            </a:r>
            <a:r>
              <a:rPr lang="de-DE" sz="2000" dirty="0"/>
              <a:t> </a:t>
            </a:r>
            <a:r>
              <a:rPr lang="de-DE" sz="2000" dirty="0" err="1"/>
              <a:t>Phasor</a:t>
            </a:r>
            <a:r>
              <a:rPr lang="de-DE" sz="2000" dirty="0"/>
              <a:t> Model</a:t>
            </a:r>
          </a:p>
          <a:p>
            <a:pPr marL="1257300" lvl="2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Complete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structure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preserved</a:t>
            </a:r>
            <a:endParaRPr lang="de-DE" dirty="0">
              <a:latin typeface="+mj-lt"/>
            </a:endParaRP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Phasor</a:t>
            </a:r>
            <a:r>
              <a:rPr lang="de-DE" sz="2000" dirty="0"/>
              <a:t> Model I1</a:t>
            </a:r>
          </a:p>
          <a:p>
            <a:pPr marL="1257300" lvl="2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The </a:t>
            </a:r>
            <a:r>
              <a:rPr lang="de-DE" dirty="0" err="1">
                <a:latin typeface="+mj-lt"/>
              </a:rPr>
              <a:t>inner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control</a:t>
            </a:r>
            <a:r>
              <a:rPr lang="de-DE" dirty="0">
                <a:latin typeface="+mj-lt"/>
              </a:rPr>
              <a:t> loop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substituted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by</a:t>
            </a:r>
            <a:r>
              <a:rPr lang="de-DE" dirty="0">
                <a:latin typeface="+mj-lt"/>
              </a:rPr>
              <a:t> a first-order </a:t>
            </a:r>
            <a:r>
              <a:rPr lang="de-DE" dirty="0" err="1">
                <a:latin typeface="+mj-lt"/>
              </a:rPr>
              <a:t>transfer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</a:t>
            </a:r>
            <a:endParaRPr lang="de-DE" dirty="0">
              <a:latin typeface="+mj-lt"/>
            </a:endParaRP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Complex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enough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reflect</a:t>
            </a:r>
            <a:r>
              <a:rPr lang="de-DE" dirty="0">
                <a:latin typeface="+mj-lt"/>
              </a:rPr>
              <a:t> real-</a:t>
            </a:r>
            <a:r>
              <a:rPr lang="de-DE" dirty="0" err="1">
                <a:latin typeface="+mj-lt"/>
              </a:rPr>
              <a:t>life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systems</a:t>
            </a:r>
            <a:endParaRPr lang="de-DE" dirty="0">
              <a:latin typeface="+mj-lt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Phasor</a:t>
            </a:r>
            <a:r>
              <a:rPr lang="de-DE" sz="2000" dirty="0"/>
              <a:t> Model I0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The </a:t>
            </a:r>
            <a:r>
              <a:rPr lang="de-DE" dirty="0" err="1">
                <a:latin typeface="+mj-lt"/>
              </a:rPr>
              <a:t>voltage</a:t>
            </a:r>
            <a:r>
              <a:rPr lang="de-DE" dirty="0">
                <a:latin typeface="+mj-lt"/>
              </a:rPr>
              <a:t>-source </a:t>
            </a:r>
            <a:r>
              <a:rPr lang="de-DE" dirty="0" err="1">
                <a:latin typeface="+mj-lt"/>
              </a:rPr>
              <a:t>inverter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inner</a:t>
            </a:r>
            <a:r>
              <a:rPr lang="de-DE" dirty="0">
                <a:latin typeface="+mj-lt"/>
              </a:rPr>
              <a:t> loop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completely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removed</a:t>
            </a:r>
            <a:endParaRPr lang="de-DE" dirty="0">
              <a:latin typeface="+mj-lt"/>
            </a:endParaRP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Allows</a:t>
            </a:r>
            <a:r>
              <a:rPr lang="de-DE" dirty="0">
                <a:latin typeface="+mj-lt"/>
              </a:rPr>
              <a:t> larger time </a:t>
            </a:r>
            <a:r>
              <a:rPr lang="de-DE" dirty="0" err="1">
                <a:latin typeface="+mj-lt"/>
              </a:rPr>
              <a:t>steps</a:t>
            </a:r>
            <a:endParaRPr lang="de-DE" dirty="0">
              <a:latin typeface="+mj-lt"/>
            </a:endParaRP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Phasor</a:t>
            </a:r>
            <a:r>
              <a:rPr lang="de-DE" sz="2000" dirty="0"/>
              <a:t> Model PQ1</a:t>
            </a:r>
          </a:p>
          <a:p>
            <a:pPr marL="1257300" lvl="2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Outer-loop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substituted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by</a:t>
            </a:r>
            <a:r>
              <a:rPr lang="de-DE" dirty="0">
                <a:latin typeface="+mj-lt"/>
              </a:rPr>
              <a:t> a first-order </a:t>
            </a:r>
            <a:r>
              <a:rPr lang="de-DE" dirty="0" err="1">
                <a:latin typeface="+mj-lt"/>
              </a:rPr>
              <a:t>transfer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</a:t>
            </a:r>
            <a:endParaRPr lang="de-DE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B1FF92-FA0E-AC19-9AB0-78E80324156D}"/>
              </a:ext>
            </a:extLst>
          </p:cNvPr>
          <p:cNvSpPr txBox="1"/>
          <p:nvPr/>
        </p:nvSpPr>
        <p:spPr>
          <a:xfrm>
            <a:off x="6211229" y="6316536"/>
            <a:ext cx="585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Vinicius A. Lacerda – “</a:t>
            </a:r>
            <a:r>
              <a:rPr lang="de-DE" sz="1000" dirty="0" err="1"/>
              <a:t>Phasor</a:t>
            </a:r>
            <a:r>
              <a:rPr lang="de-DE" sz="1000" dirty="0"/>
              <a:t> Modeling </a:t>
            </a:r>
            <a:r>
              <a:rPr lang="de-DE" sz="1000" dirty="0" err="1"/>
              <a:t>Approaches</a:t>
            </a:r>
            <a:r>
              <a:rPr lang="de-DE" sz="1000" dirty="0"/>
              <a:t> and Simulation Guidelines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Voltage</a:t>
            </a:r>
            <a:r>
              <a:rPr lang="de-DE" sz="1000" dirty="0"/>
              <a:t>-Source Converters in Grid-</a:t>
            </a:r>
            <a:r>
              <a:rPr lang="de-DE" sz="1000" dirty="0" err="1"/>
              <a:t>Intergration</a:t>
            </a:r>
            <a:r>
              <a:rPr lang="de-DE" sz="1000" dirty="0"/>
              <a:t> Studies“, </a:t>
            </a:r>
            <a:r>
              <a:rPr lang="de-DE" sz="1000" i="1" dirty="0"/>
              <a:t>IEEE Access</a:t>
            </a:r>
            <a:r>
              <a:rPr lang="de-DE" sz="1000" dirty="0"/>
              <a:t>, vol. 10, 2022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78852A-FFB8-A426-BA29-3000D3D8BB9F}"/>
              </a:ext>
            </a:extLst>
          </p:cNvPr>
          <p:cNvSpPr txBox="1"/>
          <p:nvPr/>
        </p:nvSpPr>
        <p:spPr>
          <a:xfrm>
            <a:off x="6631108" y="5905773"/>
            <a:ext cx="4782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/>
              <a:t>Dependency</a:t>
            </a:r>
            <a:r>
              <a:rPr lang="de-DE" sz="1100" dirty="0"/>
              <a:t> </a:t>
            </a:r>
            <a:r>
              <a:rPr lang="de-DE" sz="1100" dirty="0" err="1"/>
              <a:t>between</a:t>
            </a:r>
            <a:r>
              <a:rPr lang="de-DE" sz="1100" dirty="0"/>
              <a:t> </a:t>
            </a:r>
            <a:r>
              <a:rPr lang="de-DE" sz="1100" dirty="0" err="1"/>
              <a:t>selected</a:t>
            </a:r>
            <a:r>
              <a:rPr lang="de-DE" sz="1100" dirty="0"/>
              <a:t> </a:t>
            </a:r>
            <a:r>
              <a:rPr lang="de-DE" sz="1100" dirty="0" err="1"/>
              <a:t>phasor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simulated</a:t>
            </a:r>
            <a:r>
              <a:rPr lang="de-DE" sz="1100" dirty="0"/>
              <a:t> </a:t>
            </a:r>
            <a:r>
              <a:rPr lang="de-DE" sz="1100" dirty="0" err="1"/>
              <a:t>frequency</a:t>
            </a:r>
            <a:r>
              <a:rPr lang="de-DE" sz="1100" dirty="0"/>
              <a:t> </a:t>
            </a:r>
            <a:r>
              <a:rPr lang="de-DE" sz="1100" dirty="0" err="1"/>
              <a:t>range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5169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23BF6-65AC-46A2-8E25-BE6AFBAE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54" y="404666"/>
            <a:ext cx="11342769" cy="557693"/>
          </a:xfrm>
        </p:spPr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IBRs –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findings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780F32-EF35-BD43-8072-C9ED79D6F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0000" lnSpcReduction="20000"/>
          </a:bodyPr>
          <a:lstStyle/>
          <a:p>
            <a:endParaRPr lang="de-DE" sz="800" dirty="0"/>
          </a:p>
          <a:p>
            <a:endParaRPr lang="de-DE" sz="800" dirty="0"/>
          </a:p>
          <a:p>
            <a:endParaRPr lang="de-DE" sz="1000" dirty="0"/>
          </a:p>
          <a:p>
            <a:endParaRPr lang="de-DE" sz="1000" dirty="0"/>
          </a:p>
          <a:p>
            <a:r>
              <a:rPr lang="de-DE" sz="2500" dirty="0"/>
              <a:t>BiGER PROJECT 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C6F9F4-CEBF-45B1-9924-6276DACB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641" y="1837171"/>
            <a:ext cx="4614358" cy="160942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A2B630-54D4-0768-9634-453D11220956}"/>
              </a:ext>
            </a:extLst>
          </p:cNvPr>
          <p:cNvSpPr txBox="1"/>
          <p:nvPr/>
        </p:nvSpPr>
        <p:spPr>
          <a:xfrm>
            <a:off x="7392303" y="1657346"/>
            <a:ext cx="33518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/>
              <a:t>Single-phase fault </a:t>
            </a:r>
            <a:r>
              <a:rPr lang="de-DE" sz="1200" dirty="0" err="1"/>
              <a:t>with</a:t>
            </a:r>
            <a:r>
              <a:rPr lang="de-DE" sz="1200" dirty="0"/>
              <a:t> 100% </a:t>
            </a:r>
            <a:r>
              <a:rPr lang="de-DE" sz="1200" dirty="0" err="1"/>
              <a:t>shares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GFM and GFL</a:t>
            </a:r>
          </a:p>
        </p:txBody>
      </p:sp>
      <p:grpSp>
        <p:nvGrpSpPr>
          <p:cNvPr id="32" name="Gruppieren 31"/>
          <p:cNvGrpSpPr/>
          <p:nvPr/>
        </p:nvGrpSpPr>
        <p:grpSpPr>
          <a:xfrm>
            <a:off x="6001827" y="4784659"/>
            <a:ext cx="3952472" cy="1196451"/>
            <a:chOff x="6515641" y="4509260"/>
            <a:chExt cx="3952472" cy="1196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A2E4F366-4178-AFBA-C9D1-F621C2CD0889}"/>
                    </a:ext>
                  </a:extLst>
                </p:cNvPr>
                <p:cNvSpPr txBox="1"/>
                <p:nvPr/>
              </p:nvSpPr>
              <p:spPr>
                <a:xfrm>
                  <a:off x="6562559" y="4528239"/>
                  <a:ext cx="10107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de-DE" sz="1600" dirty="0"/>
                    <a:t> - </a:t>
                  </a:r>
                  <a:r>
                    <a:rPr lang="de-DE" sz="1050" dirty="0">
                      <a:latin typeface="+mj-lt"/>
                    </a:rPr>
                    <a:t>integral </a:t>
                  </a:r>
                  <a:r>
                    <a:rPr lang="de-DE" sz="1050" dirty="0" err="1">
                      <a:latin typeface="+mj-lt"/>
                    </a:rPr>
                    <a:t>gain</a:t>
                  </a:r>
                  <a:endParaRPr lang="de-DE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A2E4F366-4178-AFBA-C9D1-F621C2CD0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559" y="4528239"/>
                  <a:ext cx="1010726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7229" t="-27500" r="-6627" b="-5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6B6703B-66F4-F267-5F16-7C63A74772C7}"/>
                </a:ext>
              </a:extLst>
            </p:cNvPr>
            <p:cNvSpPr txBox="1"/>
            <p:nvPr/>
          </p:nvSpPr>
          <p:spPr>
            <a:xfrm>
              <a:off x="6898552" y="4906504"/>
              <a:ext cx="39594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000" dirty="0"/>
                <a:t>70-200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92F287ED-2F31-C62A-E5A3-794636366352}"/>
                </a:ext>
              </a:extLst>
            </p:cNvPr>
            <p:cNvSpPr txBox="1"/>
            <p:nvPr/>
          </p:nvSpPr>
          <p:spPr>
            <a:xfrm>
              <a:off x="6898552" y="5427560"/>
              <a:ext cx="46647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000" dirty="0"/>
                <a:t>190-200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B7CD174-3BF2-E45B-613D-DA5E8AB60500}"/>
                </a:ext>
              </a:extLst>
            </p:cNvPr>
            <p:cNvSpPr/>
            <p:nvPr/>
          </p:nvSpPr>
          <p:spPr>
            <a:xfrm>
              <a:off x="7753930" y="4509260"/>
              <a:ext cx="171208" cy="171208"/>
            </a:xfrm>
            <a:prstGeom prst="ellipse">
              <a:avLst/>
            </a:prstGeom>
            <a:solidFill>
              <a:srgbClr val="7FB8DE"/>
            </a:solidFill>
            <a:ln>
              <a:solidFill>
                <a:srgbClr val="0072B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7A937FB-9059-D59B-CD80-BDE12331581A}"/>
                </a:ext>
              </a:extLst>
            </p:cNvPr>
            <p:cNvSpPr/>
            <p:nvPr/>
          </p:nvSpPr>
          <p:spPr>
            <a:xfrm>
              <a:off x="7753930" y="4947629"/>
              <a:ext cx="171208" cy="171208"/>
            </a:xfrm>
            <a:prstGeom prst="ellipse">
              <a:avLst/>
            </a:prstGeom>
            <a:solidFill>
              <a:srgbClr val="EFC65F"/>
            </a:solidFill>
            <a:ln>
              <a:solidFill>
                <a:srgbClr val="EDB7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65AECCE-A9A1-46C3-99A4-45EC23097097}"/>
                </a:ext>
              </a:extLst>
            </p:cNvPr>
            <p:cNvSpPr/>
            <p:nvPr/>
          </p:nvSpPr>
          <p:spPr>
            <a:xfrm>
              <a:off x="7753930" y="5532425"/>
              <a:ext cx="171208" cy="171208"/>
            </a:xfrm>
            <a:prstGeom prst="ellipse">
              <a:avLst/>
            </a:prstGeom>
            <a:solidFill>
              <a:srgbClr val="ECA98C"/>
            </a:solidFill>
            <a:ln>
              <a:solidFill>
                <a:srgbClr val="D954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4537903-AACE-180C-0EE2-3F9CFAACE258}"/>
                </a:ext>
              </a:extLst>
            </p:cNvPr>
            <p:cNvSpPr/>
            <p:nvPr/>
          </p:nvSpPr>
          <p:spPr>
            <a:xfrm>
              <a:off x="6562559" y="5208539"/>
              <a:ext cx="171208" cy="171208"/>
            </a:xfrm>
            <a:prstGeom prst="ellipse">
              <a:avLst/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414D4E9-1457-588F-0D6A-33447194A751}"/>
                </a:ext>
              </a:extLst>
            </p:cNvPr>
            <p:cNvSpPr/>
            <p:nvPr/>
          </p:nvSpPr>
          <p:spPr>
            <a:xfrm>
              <a:off x="6515641" y="4848059"/>
              <a:ext cx="270778" cy="270778"/>
            </a:xfrm>
            <a:prstGeom prst="ellipse">
              <a:avLst/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DB0AF4A-EFFD-5895-6B84-9FD37DAE0E84}"/>
                </a:ext>
              </a:extLst>
            </p:cNvPr>
            <p:cNvSpPr/>
            <p:nvPr/>
          </p:nvSpPr>
          <p:spPr>
            <a:xfrm>
              <a:off x="6610450" y="5472294"/>
              <a:ext cx="75426" cy="75426"/>
            </a:xfrm>
            <a:prstGeom prst="ellipse">
              <a:avLst/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7EA1684-2F29-BDEB-9DFC-7621EA819C80}"/>
                </a:ext>
              </a:extLst>
            </p:cNvPr>
            <p:cNvCxnSpPr>
              <a:cxnSpLocks/>
            </p:cNvCxnSpPr>
            <p:nvPr/>
          </p:nvCxnSpPr>
          <p:spPr>
            <a:xfrm>
              <a:off x="6830430" y="4983448"/>
              <a:ext cx="4854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6591F49-CD05-80EE-A097-ABD43085DB4D}"/>
                </a:ext>
              </a:extLst>
            </p:cNvPr>
            <p:cNvCxnSpPr>
              <a:cxnSpLocks/>
            </p:cNvCxnSpPr>
            <p:nvPr/>
          </p:nvCxnSpPr>
          <p:spPr>
            <a:xfrm>
              <a:off x="6825712" y="5506768"/>
              <a:ext cx="4854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FE60C2D-BB01-E67C-D5C2-C5BE4FD38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712" y="4983448"/>
              <a:ext cx="4718" cy="5233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0D9E507-A647-CC32-FFBE-A25B03CB507B}"/>
                </a:ext>
              </a:extLst>
            </p:cNvPr>
            <p:cNvSpPr txBox="1"/>
            <p:nvPr/>
          </p:nvSpPr>
          <p:spPr>
            <a:xfrm>
              <a:off x="8081819" y="4509260"/>
              <a:ext cx="168988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All QPC </a:t>
              </a:r>
              <a:r>
                <a:rPr lang="de-DE" sz="1200" dirty="0" err="1">
                  <a:latin typeface="+mj-lt"/>
                </a:rPr>
                <a:t>models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are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suitable</a:t>
              </a:r>
              <a:endParaRPr lang="de-DE" sz="1200" dirty="0">
                <a:latin typeface="+mj-lt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570EAD-FD29-C9A8-8FCA-4E32CC48F838}"/>
                </a:ext>
              </a:extLst>
            </p:cNvPr>
            <p:cNvSpPr txBox="1"/>
            <p:nvPr/>
          </p:nvSpPr>
          <p:spPr>
            <a:xfrm>
              <a:off x="8081819" y="4942704"/>
              <a:ext cx="238629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VS – Type II (I0) </a:t>
              </a:r>
              <a:r>
                <a:rPr lang="de-DE" sz="1200" dirty="0" err="1">
                  <a:latin typeface="+mj-lt"/>
                </a:rPr>
                <a:t>is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unsuitable</a:t>
              </a:r>
              <a:r>
                <a:rPr lang="de-DE" sz="1200" dirty="0">
                  <a:latin typeface="+mj-lt"/>
                </a:rPr>
                <a:t>, </a:t>
              </a:r>
            </a:p>
            <a:p>
              <a:r>
                <a:rPr lang="de-DE" sz="1200" dirty="0">
                  <a:latin typeface="+mj-lt"/>
                </a:rPr>
                <a:t>and </a:t>
              </a:r>
              <a:r>
                <a:rPr lang="de-DE" sz="1200" dirty="0" err="1">
                  <a:latin typeface="+mj-lt"/>
                </a:rPr>
                <a:t>the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rest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of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the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models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are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suitable</a:t>
              </a:r>
              <a:endParaRPr lang="de-DE" sz="1200" dirty="0">
                <a:latin typeface="+mj-lt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7BD46E0-9F52-AF3E-684A-4A577D9071E8}"/>
                </a:ext>
              </a:extLst>
            </p:cNvPr>
            <p:cNvSpPr txBox="1"/>
            <p:nvPr/>
          </p:nvSpPr>
          <p:spPr>
            <a:xfrm>
              <a:off x="8081819" y="5521045"/>
              <a:ext cx="19367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All QPC </a:t>
              </a:r>
              <a:r>
                <a:rPr lang="de-DE" sz="1200" dirty="0" err="1">
                  <a:latin typeface="+mj-lt"/>
                </a:rPr>
                <a:t>models</a:t>
              </a:r>
              <a:r>
                <a:rPr lang="de-DE" sz="1200" dirty="0">
                  <a:latin typeface="+mj-lt"/>
                </a:rPr>
                <a:t> </a:t>
              </a:r>
              <a:r>
                <a:rPr lang="de-DE" sz="1200" dirty="0" err="1">
                  <a:latin typeface="+mj-lt"/>
                </a:rPr>
                <a:t>are</a:t>
              </a:r>
              <a:r>
                <a:rPr lang="de-DE" sz="1200" dirty="0">
                  <a:latin typeface="+mj-lt"/>
                </a:rPr>
                <a:t> not </a:t>
              </a:r>
              <a:r>
                <a:rPr lang="de-DE" sz="1200" dirty="0" err="1">
                  <a:latin typeface="+mj-lt"/>
                </a:rPr>
                <a:t>suitable</a:t>
              </a:r>
              <a:endParaRPr lang="de-DE" sz="1200" dirty="0">
                <a:latin typeface="+mj-lt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D818916E-A5B6-F12F-B42C-266F2E99CEB0}"/>
              </a:ext>
            </a:extLst>
          </p:cNvPr>
          <p:cNvSpPr txBox="1"/>
          <p:nvPr/>
        </p:nvSpPr>
        <p:spPr>
          <a:xfrm>
            <a:off x="494183" y="4125763"/>
            <a:ext cx="99675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latin typeface="+mj-lt"/>
              </a:rPr>
              <a:t>Models validity range as function of </a:t>
            </a:r>
            <a:r>
              <a:rPr lang="de-DE" sz="2000" b="1" dirty="0" err="1">
                <a:latin typeface="+mj-lt"/>
              </a:rPr>
              <a:t>increasing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number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of</a:t>
            </a:r>
            <a:r>
              <a:rPr lang="de-DE" sz="2000" b="1" dirty="0">
                <a:latin typeface="+mj-lt"/>
              </a:rPr>
              <a:t> IBRs and </a:t>
            </a:r>
            <a:r>
              <a:rPr lang="de-DE" sz="2000" b="1" dirty="0" err="1">
                <a:latin typeface="+mj-lt"/>
              </a:rPr>
              <a:t>selected</a:t>
            </a:r>
            <a:r>
              <a:rPr lang="en-US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influencing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parameters</a:t>
            </a:r>
            <a:endParaRPr lang="de-DE" sz="2000" b="1" dirty="0">
              <a:latin typeface="+mj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3C97A51-219F-7ABE-1718-C684511D639A}"/>
              </a:ext>
            </a:extLst>
          </p:cNvPr>
          <p:cNvSpPr txBox="1"/>
          <p:nvPr/>
        </p:nvSpPr>
        <p:spPr>
          <a:xfrm>
            <a:off x="494183" y="1191435"/>
            <a:ext cx="66747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 err="1">
                <a:latin typeface="+mj-lt"/>
              </a:rPr>
              <a:t>Limitations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of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simulation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accuracy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from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increasing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number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of</a:t>
            </a:r>
            <a:r>
              <a:rPr lang="de-DE" sz="2000" b="1" dirty="0">
                <a:latin typeface="+mj-lt"/>
              </a:rPr>
              <a:t> IBRs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690ED7-C9BA-562A-0217-5AE53540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04" y="1801889"/>
            <a:ext cx="4614358" cy="160942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B6F1D8E-7EDF-2B30-70B5-4F6F64AD4FEC}"/>
              </a:ext>
            </a:extLst>
          </p:cNvPr>
          <p:cNvSpPr txBox="1"/>
          <p:nvPr/>
        </p:nvSpPr>
        <p:spPr>
          <a:xfrm>
            <a:off x="1859059" y="1654671"/>
            <a:ext cx="33518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/>
              <a:t>Single-phase fault </a:t>
            </a:r>
            <a:r>
              <a:rPr lang="de-DE" sz="1200" dirty="0" err="1"/>
              <a:t>with</a:t>
            </a:r>
            <a:r>
              <a:rPr lang="de-DE" sz="1200" dirty="0"/>
              <a:t> 50% </a:t>
            </a:r>
            <a:r>
              <a:rPr lang="de-DE" sz="1200" dirty="0" err="1"/>
              <a:t>shares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GFM and GFL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62DA7C8-0BED-BF7C-01F4-CD2EDE28E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29" y="4556814"/>
            <a:ext cx="3527288" cy="182992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853DE54-988D-ADC5-EC90-84284BFCB780}"/>
              </a:ext>
            </a:extLst>
          </p:cNvPr>
          <p:cNvSpPr txBox="1"/>
          <p:nvPr/>
        </p:nvSpPr>
        <p:spPr>
          <a:xfrm>
            <a:off x="3198978" y="3428424"/>
            <a:ext cx="4568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/>
              <a:t>Time (s)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ED73232-EDF4-6650-7F56-538D366410C4}"/>
              </a:ext>
            </a:extLst>
          </p:cNvPr>
          <p:cNvSpPr txBox="1"/>
          <p:nvPr/>
        </p:nvSpPr>
        <p:spPr>
          <a:xfrm>
            <a:off x="8822820" y="3428424"/>
            <a:ext cx="4568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/>
              <a:t>Time (s)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14727D6-CD30-BA1B-2377-46D265395CFC}"/>
              </a:ext>
            </a:extLst>
          </p:cNvPr>
          <p:cNvSpPr txBox="1"/>
          <p:nvPr/>
        </p:nvSpPr>
        <p:spPr>
          <a:xfrm>
            <a:off x="796711" y="6424997"/>
            <a:ext cx="10600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Vega Herrera – “</a:t>
            </a:r>
            <a:r>
              <a:rPr lang="de-DE" sz="1000" dirty="0" err="1"/>
              <a:t>Validity</a:t>
            </a:r>
            <a:r>
              <a:rPr lang="de-DE" sz="1000" dirty="0"/>
              <a:t> </a:t>
            </a:r>
            <a:r>
              <a:rPr lang="de-DE" sz="1000" dirty="0" err="1"/>
              <a:t>range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stability</a:t>
            </a:r>
            <a:r>
              <a:rPr lang="de-DE" sz="1000" dirty="0"/>
              <a:t> </a:t>
            </a:r>
            <a:r>
              <a:rPr lang="de-DE" sz="1000" dirty="0" err="1"/>
              <a:t>assessments</a:t>
            </a:r>
            <a:r>
              <a:rPr lang="de-DE" sz="1000" dirty="0"/>
              <a:t> </a:t>
            </a:r>
            <a:r>
              <a:rPr lang="de-DE" sz="1000" dirty="0" err="1"/>
              <a:t>based</a:t>
            </a:r>
            <a:r>
              <a:rPr lang="de-DE" sz="1000" dirty="0"/>
              <a:t> on quasi-</a:t>
            </a:r>
            <a:r>
              <a:rPr lang="de-DE" sz="1000" dirty="0" err="1"/>
              <a:t>static</a:t>
            </a:r>
            <a:r>
              <a:rPr lang="de-DE" sz="1000" dirty="0"/>
              <a:t> </a:t>
            </a:r>
            <a:r>
              <a:rPr lang="de-DE" sz="1000" dirty="0" err="1"/>
              <a:t>phasor</a:t>
            </a:r>
            <a:r>
              <a:rPr lang="de-DE" sz="1000" dirty="0"/>
              <a:t> </a:t>
            </a:r>
            <a:r>
              <a:rPr lang="de-DE" sz="1000" dirty="0" err="1"/>
              <a:t>calculus</a:t>
            </a:r>
            <a:r>
              <a:rPr lang="de-DE" sz="1000" dirty="0"/>
              <a:t> in power </a:t>
            </a:r>
            <a:r>
              <a:rPr lang="de-DE" sz="1000" dirty="0" err="1"/>
              <a:t>systems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high </a:t>
            </a:r>
            <a:r>
              <a:rPr lang="de-DE" sz="1000" dirty="0" err="1"/>
              <a:t>levels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converter</a:t>
            </a:r>
            <a:r>
              <a:rPr lang="de-DE" sz="1000" dirty="0"/>
              <a:t> </a:t>
            </a:r>
            <a:r>
              <a:rPr lang="de-DE" sz="1000" dirty="0" err="1"/>
              <a:t>interfaced</a:t>
            </a:r>
            <a:r>
              <a:rPr lang="de-DE" sz="1000" dirty="0"/>
              <a:t> </a:t>
            </a:r>
            <a:r>
              <a:rPr lang="de-DE" sz="1000" dirty="0" err="1"/>
              <a:t>generation</a:t>
            </a:r>
            <a:r>
              <a:rPr lang="de-DE" sz="1000" dirty="0"/>
              <a:t>“, </a:t>
            </a:r>
            <a:r>
              <a:rPr lang="de-DE" sz="1000" i="1" dirty="0"/>
              <a:t>PhD Dissertation</a:t>
            </a:r>
            <a:r>
              <a:rPr lang="de-DE" sz="1000" dirty="0"/>
              <a:t>, 2022</a:t>
            </a:r>
          </a:p>
        </p:txBody>
      </p:sp>
      <p:sp>
        <p:nvSpPr>
          <p:cNvPr id="31" name="Rechteck 30"/>
          <p:cNvSpPr/>
          <p:nvPr/>
        </p:nvSpPr>
        <p:spPr>
          <a:xfrm>
            <a:off x="1363681" y="3650032"/>
            <a:ext cx="89322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000" dirty="0">
                <a:solidFill>
                  <a:prstClr val="black"/>
                </a:solidFill>
              </a:rPr>
              <a:t>Vinicius A. Lacerda – “</a:t>
            </a:r>
            <a:r>
              <a:rPr lang="de-DE" sz="1000" dirty="0" err="1">
                <a:solidFill>
                  <a:prstClr val="black"/>
                </a:solidFill>
              </a:rPr>
              <a:t>Phasor</a:t>
            </a:r>
            <a:r>
              <a:rPr lang="de-DE" sz="1000" dirty="0">
                <a:solidFill>
                  <a:prstClr val="black"/>
                </a:solidFill>
              </a:rPr>
              <a:t> and EMT </a:t>
            </a:r>
            <a:r>
              <a:rPr lang="de-DE" sz="1000" dirty="0" err="1">
                <a:solidFill>
                  <a:prstClr val="black"/>
                </a:solidFill>
              </a:rPr>
              <a:t>models</a:t>
            </a:r>
            <a:r>
              <a:rPr lang="de-DE" sz="1000" dirty="0">
                <a:solidFill>
                  <a:prstClr val="black"/>
                </a:solidFill>
              </a:rPr>
              <a:t> </a:t>
            </a:r>
            <a:r>
              <a:rPr lang="de-DE" sz="1000" dirty="0" err="1">
                <a:solidFill>
                  <a:prstClr val="black"/>
                </a:solidFill>
              </a:rPr>
              <a:t>of</a:t>
            </a:r>
            <a:r>
              <a:rPr lang="de-DE" sz="1000" dirty="0">
                <a:solidFill>
                  <a:prstClr val="black"/>
                </a:solidFill>
              </a:rPr>
              <a:t> grid-following and grid-</a:t>
            </a:r>
            <a:r>
              <a:rPr lang="de-DE" sz="1000" dirty="0" err="1">
                <a:solidFill>
                  <a:prstClr val="black"/>
                </a:solidFill>
              </a:rPr>
              <a:t>forming</a:t>
            </a:r>
            <a:r>
              <a:rPr lang="de-DE" sz="1000" dirty="0">
                <a:solidFill>
                  <a:prstClr val="black"/>
                </a:solidFill>
              </a:rPr>
              <a:t> </a:t>
            </a:r>
            <a:r>
              <a:rPr lang="de-DE" sz="1000" dirty="0" err="1">
                <a:solidFill>
                  <a:prstClr val="black"/>
                </a:solidFill>
              </a:rPr>
              <a:t>converters</a:t>
            </a:r>
            <a:r>
              <a:rPr lang="de-DE" sz="1000" dirty="0">
                <a:solidFill>
                  <a:prstClr val="black"/>
                </a:solidFill>
              </a:rPr>
              <a:t> </a:t>
            </a:r>
            <a:r>
              <a:rPr lang="de-DE" sz="1000" dirty="0" err="1">
                <a:solidFill>
                  <a:prstClr val="black"/>
                </a:solidFill>
              </a:rPr>
              <a:t>for</a:t>
            </a:r>
            <a:r>
              <a:rPr lang="de-DE" sz="1000" dirty="0">
                <a:solidFill>
                  <a:prstClr val="black"/>
                </a:solidFill>
              </a:rPr>
              <a:t> </a:t>
            </a:r>
            <a:r>
              <a:rPr lang="de-DE" sz="1000" dirty="0" err="1">
                <a:solidFill>
                  <a:prstClr val="black"/>
                </a:solidFill>
              </a:rPr>
              <a:t>short-circuit</a:t>
            </a:r>
            <a:r>
              <a:rPr lang="de-DE" sz="1000" dirty="0">
                <a:solidFill>
                  <a:prstClr val="black"/>
                </a:solidFill>
              </a:rPr>
              <a:t> </a:t>
            </a:r>
            <a:r>
              <a:rPr lang="de-DE" sz="1000" dirty="0" err="1">
                <a:solidFill>
                  <a:prstClr val="black"/>
                </a:solidFill>
              </a:rPr>
              <a:t>simulations</a:t>
            </a:r>
            <a:r>
              <a:rPr lang="de-DE" sz="1000" dirty="0">
                <a:solidFill>
                  <a:prstClr val="black"/>
                </a:solidFill>
              </a:rPr>
              <a:t>“, </a:t>
            </a:r>
            <a:r>
              <a:rPr lang="de-DE" sz="1000" i="1" dirty="0">
                <a:solidFill>
                  <a:prstClr val="black"/>
                </a:solidFill>
              </a:rPr>
              <a:t>Electric Power Systems Research </a:t>
            </a:r>
            <a:r>
              <a:rPr lang="de-DE" sz="1000" dirty="0">
                <a:solidFill>
                  <a:prstClr val="black"/>
                </a:solidFill>
              </a:rPr>
              <a:t>223, 2023</a:t>
            </a:r>
          </a:p>
        </p:txBody>
      </p:sp>
    </p:spTree>
    <p:extLst>
      <p:ext uri="{BB962C8B-B14F-4D97-AF65-F5344CB8AC3E}">
        <p14:creationId xmlns:p14="http://schemas.microsoft.com/office/powerpoint/2010/main" val="225780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3DA69-DF90-0C33-89CB-0B680987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C31E-9B79-7EA2-1A99-F68C01E6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 Explore – Test systems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E7DF1-1FDF-6ECA-6E4C-0920F543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90A90-5910-B2D7-6401-BA6CBF0C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8</a:t>
            </a:fld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BF1F848E-4166-AC9A-585D-AF0E5A3E673C}"/>
              </a:ext>
            </a:extLst>
          </p:cNvPr>
          <p:cNvSpPr txBox="1">
            <a:spLocks/>
          </p:cNvSpPr>
          <p:nvPr/>
        </p:nvSpPr>
        <p:spPr>
          <a:xfrm>
            <a:off x="1717040" y="1690688"/>
            <a:ext cx="963676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FA6D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2AE6C5F-40F4-DB22-A7F0-99D05680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73" y="1825625"/>
            <a:ext cx="1134972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 test case should: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/>
              <a:t>Exhibit an instability (slow converter driven, angle, frequency, short-term voltage)</a:t>
            </a:r>
          </a:p>
          <a:p>
            <a:r>
              <a:rPr lang="en-US" dirty="0"/>
              <a:t>Exhibit the phasor limitation, ideally on a industry-type stability criteria (e.g. CCT)</a:t>
            </a:r>
          </a:p>
          <a:p>
            <a:r>
              <a:rPr lang="en-US" dirty="0"/>
              <a:t>Be implemented with both EMT and RMS approaches</a:t>
            </a:r>
          </a:p>
          <a:p>
            <a:r>
              <a:rPr lang="en-US" dirty="0"/>
              <a:t>Be either small (&lt; 100 nodes) for fundamental study, deeper understanding of the determining factors</a:t>
            </a:r>
          </a:p>
          <a:p>
            <a:r>
              <a:rPr lang="en-US" dirty="0"/>
              <a:t>Involve a larger system (&gt; several 100 nodes) to draw more general conclusions</a:t>
            </a:r>
          </a:p>
          <a:p>
            <a:r>
              <a:rPr lang="en-US" dirty="0"/>
              <a:t>Be analyzed to identify key influencing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62F0-E948-0D64-63B8-F726A82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BIGER Explore – Selected test systems</a:t>
            </a:r>
            <a:endParaRPr lang="en-B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02074-50DD-D010-5F84-9D5CA707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4697" y="2031827"/>
            <a:ext cx="3489999" cy="45070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8FCB6-0C5E-FA62-ED26-2BE00AF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CRESYM – restricted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84705-8DC5-4802-F9B0-4376FC35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74F9-0468-488A-8A6A-EBFE9CFC6D31}" type="slidenum">
              <a:rPr lang="fr-FR" smtClean="0"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00689-75C5-EFB1-66A4-6B8E3A70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448"/>
          <a:stretch/>
        </p:blipFill>
        <p:spPr>
          <a:xfrm>
            <a:off x="859207" y="1995801"/>
            <a:ext cx="2368534" cy="1160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69D6E-13D8-A0BB-DEA3-73EDF204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72" y="4025880"/>
            <a:ext cx="3050501" cy="2513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AFBDE-8370-4CFC-8F7A-733592F7687A}"/>
              </a:ext>
            </a:extLst>
          </p:cNvPr>
          <p:cNvSpPr txBox="1"/>
          <p:nvPr/>
        </p:nvSpPr>
        <p:spPr>
          <a:xfrm>
            <a:off x="603828" y="1519676"/>
            <a:ext cx="2879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1-VSC test system</a:t>
            </a:r>
            <a:endParaRPr lang="en-BE" sz="2400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2501-747C-91C3-F364-97C9CE8D8EC2}"/>
              </a:ext>
            </a:extLst>
          </p:cNvPr>
          <p:cNvSpPr txBox="1"/>
          <p:nvPr/>
        </p:nvSpPr>
        <p:spPr>
          <a:xfrm>
            <a:off x="603828" y="3466367"/>
            <a:ext cx="2879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4-VSC test system</a:t>
            </a:r>
            <a:endParaRPr lang="en-BE" sz="2400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6AE2F-5694-2FB0-7F89-EF76EE033C05}"/>
              </a:ext>
            </a:extLst>
          </p:cNvPr>
          <p:cNvSpPr txBox="1"/>
          <p:nvPr/>
        </p:nvSpPr>
        <p:spPr>
          <a:xfrm>
            <a:off x="6713754" y="1719608"/>
            <a:ext cx="317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IEEE Nordic Test system</a:t>
            </a:r>
            <a:endParaRPr lang="en-BE" sz="2400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23529-094A-683A-4F9F-1E97A50A76F3}"/>
              </a:ext>
            </a:extLst>
          </p:cNvPr>
          <p:cNvSpPr txBox="1"/>
          <p:nvPr/>
        </p:nvSpPr>
        <p:spPr>
          <a:xfrm>
            <a:off x="3326573" y="2181273"/>
            <a:ext cx="2879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As a validator of the VSC model</a:t>
            </a:r>
            <a:endParaRPr lang="en-BE" i="1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7DE68-0266-F532-8E39-F452106BFE8F}"/>
              </a:ext>
            </a:extLst>
          </p:cNvPr>
          <p:cNvSpPr txBox="1"/>
          <p:nvPr/>
        </p:nvSpPr>
        <p:spPr>
          <a:xfrm>
            <a:off x="3321767" y="3782283"/>
            <a:ext cx="29829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Small system exhibiting converter driven slow interaction dynamics. </a:t>
            </a:r>
          </a:p>
          <a:p>
            <a:r>
              <a:rPr lang="en-US" i="1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For more information see: </a:t>
            </a:r>
          </a:p>
          <a:p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Cardozo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T. Prevost, S.-H. Huang, J. Lu, N. Modi, M.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Hishida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X. Li, A.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Abdalrahman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P. Samuelsson, T. Van Cutsem, Y.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Laba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Y. Lamrani, F. Colas, and X. Guillaud, “Promises and challenges of grid forming: Transmission system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operator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manufacturer and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academic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view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 points,” Proc</a:t>
            </a:r>
            <a:r>
              <a:rPr lang="fr-BE" sz="120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. 23rd 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Power System Computation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Conference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, (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invited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1200" dirty="0" err="1">
                <a:solidFill>
                  <a:srgbClr val="2FA6D9"/>
                </a:solidFill>
                <a:latin typeface="+mj-lt"/>
                <a:ea typeface="+mj-ea"/>
                <a:cs typeface="+mj-cs"/>
              </a:rPr>
              <a:t>paper</a:t>
            </a:r>
            <a:r>
              <a:rPr lang="fr-BE" sz="1200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)</a:t>
            </a:r>
            <a:endParaRPr lang="en-BE" sz="1200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15951-CC66-83B2-3277-76CFB92B6FEC}"/>
              </a:ext>
            </a:extLst>
          </p:cNvPr>
          <p:cNvSpPr txBox="1"/>
          <p:nvPr/>
        </p:nvSpPr>
        <p:spPr>
          <a:xfrm>
            <a:off x="9794696" y="3100189"/>
            <a:ext cx="2397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FA6D9"/>
                </a:solidFill>
                <a:latin typeface="+mj-lt"/>
                <a:ea typeface="+mj-ea"/>
                <a:cs typeface="+mj-cs"/>
              </a:rPr>
              <a:t>Medium-size test system for long-term voltage stability studies, modified with IBRs to exhibit short-term voltage instability </a:t>
            </a:r>
            <a:endParaRPr lang="en-BE" i="1" dirty="0">
              <a:solidFill>
                <a:srgbClr val="2FA6D9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50867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003c74-7309-489d-af49-5d9500e50e5b" xsi:nil="true"/>
    <lcf76f155ced4ddcb4097134ff3c332f xmlns="666caf0d-0922-48bb-99ff-6f1d47fcee7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649B87F7FF64BB46879F22EB5F938" ma:contentTypeVersion="11" ma:contentTypeDescription="Crée un document." ma:contentTypeScope="" ma:versionID="5a57176245fda5b4fba6fc89caf0d1e0">
  <xsd:schema xmlns:xsd="http://www.w3.org/2001/XMLSchema" xmlns:xs="http://www.w3.org/2001/XMLSchema" xmlns:p="http://schemas.microsoft.com/office/2006/metadata/properties" xmlns:ns2="666caf0d-0922-48bb-99ff-6f1d47fcee76" xmlns:ns3="39003c74-7309-489d-af49-5d9500e50e5b" targetNamespace="http://schemas.microsoft.com/office/2006/metadata/properties" ma:root="true" ma:fieldsID="457a67d73c25dd011bf9bc0ef27cd1e0" ns2:_="" ns3:_="">
    <xsd:import namespace="666caf0d-0922-48bb-99ff-6f1d47fcee76"/>
    <xsd:import namespace="39003c74-7309-489d-af49-5d9500e50e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6caf0d-0922-48bb-99ff-6f1d47fce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66d95f03-3124-4872-b1c7-2cdb8b4c9f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03c74-7309-489d-af49-5d9500e50e5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8d4a44b-abe4-4395-a06c-553e4e15d05a}" ma:internalName="TaxCatchAll" ma:showField="CatchAllData" ma:web="39003c74-7309-489d-af49-5d9500e50e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A7DB77-929B-47BD-AE93-31F8756FE4B4}">
  <ds:schemaRefs>
    <ds:schemaRef ds:uri="http://purl.org/dc/dcmitype/"/>
    <ds:schemaRef ds:uri="666caf0d-0922-48bb-99ff-6f1d47fcee76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9003c74-7309-489d-af49-5d9500e50e5b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80EBBF-8A6B-4C2F-99A4-780C050B4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6caf0d-0922-48bb-99ff-6f1d47fcee76"/>
    <ds:schemaRef ds:uri="39003c74-7309-489d-af49-5d9500e50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ABBF41-F5E0-4F2A-832D-95E2ED849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3196</Words>
  <Application>Microsoft Office PowerPoint</Application>
  <PresentationFormat>Widescreen</PresentationFormat>
  <Paragraphs>410</Paragraphs>
  <Slides>34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CMR10</vt:lpstr>
      <vt:lpstr>Wingdings</vt:lpstr>
      <vt:lpstr>Thème Office</vt:lpstr>
      <vt:lpstr>CRESYM</vt:lpstr>
      <vt:lpstr>BiGER1 – Bridging the Gap between EMT and RMS models – Context and objectives </vt:lpstr>
      <vt:lpstr>BIGER1 Explore - Deliverables</vt:lpstr>
      <vt:lpstr>BIGER1 Explore – State-of-the-art</vt:lpstr>
      <vt:lpstr>State-of-the-art review Key messages</vt:lpstr>
      <vt:lpstr>Limitations from phasor model – Literature findings</vt:lpstr>
      <vt:lpstr>Limitations from increasing number of IBRs – Literature findings</vt:lpstr>
      <vt:lpstr>BIGER Explore – Test systems</vt:lpstr>
      <vt:lpstr>BIGER Explore – Selected test systems</vt:lpstr>
      <vt:lpstr>BIGER Explore – Test systems – tools selection</vt:lpstr>
      <vt:lpstr>BIGER Explore – 1-VSC test system</vt:lpstr>
      <vt:lpstr>BIGER Explore – 1-VSC test system - implementation</vt:lpstr>
      <vt:lpstr>BIGER Explore – 1-VSC test system - validation</vt:lpstr>
      <vt:lpstr>BIGER Explore – 4-VSC test system – description </vt:lpstr>
      <vt:lpstr>BIGER Explore – 4-VSC test system – results @  OP1 </vt:lpstr>
      <vt:lpstr>BIGER Explore – 4-VSC test system – results @  OP1 </vt:lpstr>
      <vt:lpstr>BIGER Explore – 4-VSC test system – results @  OP2 </vt:lpstr>
      <vt:lpstr>BIGER Explore – Nordic test system</vt:lpstr>
      <vt:lpstr>BIGER Explore – Nordic test system</vt:lpstr>
      <vt:lpstr>BIGER Explore – Nordic test system – generator controls</vt:lpstr>
      <vt:lpstr>BIGER Explore – Nordic system – tests with SGs</vt:lpstr>
      <vt:lpstr>BIGER Explore – Nordic system – tests with SGs</vt:lpstr>
      <vt:lpstr>PowerPoint Presentation</vt:lpstr>
      <vt:lpstr>BIGER Explore – Nordic system – tests with SGs</vt:lpstr>
      <vt:lpstr>BIGER Explore – Nordic system – tests with SGs</vt:lpstr>
      <vt:lpstr>BIGER Explore – Nordic system – tests with SGs</vt:lpstr>
      <vt:lpstr>BIGER Explore – Nordic system – tests with SGs</vt:lpstr>
      <vt:lpstr>BIGER Explore – Nordic system – tests with 5 VSCs</vt:lpstr>
      <vt:lpstr>BIGER Explore – Nordic system – tests with 5 VSCs</vt:lpstr>
      <vt:lpstr>BIGER Explore – Nordic system – tests with 1 VSCs</vt:lpstr>
      <vt:lpstr>Lessons learned</vt:lpstr>
      <vt:lpstr>Grid following converter RMS model</vt:lpstr>
      <vt:lpstr>Grid following converter EMT model</vt:lpstr>
      <vt:lpstr>Modified Nordic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Sébastien Lepy</dc:creator>
  <cp:lastModifiedBy>Mathilde Bongrain</cp:lastModifiedBy>
  <cp:revision>58</cp:revision>
  <cp:lastPrinted>2023-08-07T07:56:48Z</cp:lastPrinted>
  <dcterms:created xsi:type="dcterms:W3CDTF">2023-08-07T07:15:41Z</dcterms:created>
  <dcterms:modified xsi:type="dcterms:W3CDTF">2025-07-08T12:56:21Z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0x010100053649B87F7FF64BB46879F22EB5F938</vt:lpwstr>
  </property>
</Properties>
</file>